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74" r:id="rId4"/>
    <p:sldId id="258" r:id="rId5"/>
    <p:sldId id="259" r:id="rId6"/>
    <p:sldId id="260" r:id="rId7"/>
    <p:sldId id="275" r:id="rId8"/>
    <p:sldId id="261" r:id="rId9"/>
    <p:sldId id="262" r:id="rId10"/>
    <p:sldId id="263" r:id="rId11"/>
    <p:sldId id="264" r:id="rId12"/>
    <p:sldId id="265" r:id="rId13"/>
    <p:sldId id="266" r:id="rId14"/>
    <p:sldId id="267" r:id="rId15"/>
    <p:sldId id="268" r:id="rId16"/>
    <p:sldId id="269" r:id="rId17"/>
    <p:sldId id="271" r:id="rId18"/>
    <p:sldId id="272" r:id="rId19"/>
    <p:sldId id="273" r:id="rId20"/>
    <p:sldId id="276" r:id="rId21"/>
    <p:sldId id="270"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38D69E-741C-48BB-A81A-60E533DAB9A0}" type="datetimeFigureOut">
              <a:rPr lang="ru-RU" smtClean="0"/>
              <a:pPr/>
              <a:t>15.08.2024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5C924A-20E8-4CA8-BA08-CC4A4751396D}" type="slidenum">
              <a:rPr lang="ru-RU" smtClean="0"/>
              <a:pPr/>
              <a:t>‹#›</a:t>
            </a:fld>
            <a:endParaRPr lang="ru-RU"/>
          </a:p>
        </p:txBody>
      </p:sp>
    </p:spTree>
    <p:extLst>
      <p:ext uri="{BB962C8B-B14F-4D97-AF65-F5344CB8AC3E}">
        <p14:creationId xmlns:p14="http://schemas.microsoft.com/office/powerpoint/2010/main" val="15148893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E15C924A-20E8-4CA8-BA08-CC4A4751396D}" type="slidenum">
              <a:rPr lang="ru-RU" smtClean="0"/>
              <a:pPr/>
              <a:t>2</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15.08.2024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15.08.2024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15.08.2024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15.08.2024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15.08.2024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15.08.2024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15.08.2024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15.08.2024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15.08.2024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15.08.2024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15.08.2024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15.08.2024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istockphoto-981530960-170667a.jpg"/>
          <p:cNvPicPr>
            <a:picLocks noChangeAspect="1"/>
          </p:cNvPicPr>
          <p:nvPr/>
        </p:nvPicPr>
        <p:blipFill>
          <a:blip r:embed="rId2" cstate="print"/>
          <a:stretch>
            <a:fillRect/>
          </a:stretch>
        </p:blipFill>
        <p:spPr>
          <a:xfrm>
            <a:off x="2699792" y="2996952"/>
            <a:ext cx="3730328" cy="3730328"/>
          </a:xfrm>
          <a:prstGeom prst="rect">
            <a:avLst/>
          </a:prstGeom>
        </p:spPr>
      </p:pic>
      <p:sp>
        <p:nvSpPr>
          <p:cNvPr id="2" name="Заголовок 1"/>
          <p:cNvSpPr>
            <a:spLocks noGrp="1"/>
          </p:cNvSpPr>
          <p:nvPr>
            <p:ph type="ctrTitle"/>
          </p:nvPr>
        </p:nvSpPr>
        <p:spPr>
          <a:xfrm>
            <a:off x="899592" y="1772816"/>
            <a:ext cx="7772400" cy="1470025"/>
          </a:xfrm>
        </p:spPr>
        <p:txBody>
          <a:bodyPr/>
          <a:lstStyle/>
          <a:p>
            <a:r>
              <a:rPr lang="ru-RU" b="1" i="1" dirty="0" smtClean="0">
                <a:latin typeface="Palatino Linotype" pitchFamily="18" charset="0"/>
              </a:rPr>
              <a:t>Школа безопасности для родителей и детей</a:t>
            </a:r>
            <a:endParaRPr lang="ru-RU" b="1" i="1" dirty="0">
              <a:latin typeface="Palatino Linotype"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48680"/>
            <a:ext cx="8229600" cy="634082"/>
          </a:xfrm>
        </p:spPr>
        <p:txBody>
          <a:bodyPr>
            <a:normAutofit fontScale="90000"/>
          </a:bodyPr>
          <a:lstStyle/>
          <a:p>
            <a:r>
              <a:rPr lang="ru-RU" sz="3100" i="1" dirty="0" smtClean="0">
                <a:latin typeface="Palatino Linotype" pitchFamily="18" charset="0"/>
                <a:cs typeface="Times New Roman" pitchFamily="18" charset="0"/>
              </a:rPr>
              <a:t>Школа безопасности для детей 2-3 лет</a:t>
            </a:r>
            <a:br>
              <a:rPr lang="ru-RU" sz="3100" i="1" dirty="0" smtClean="0">
                <a:latin typeface="Palatino Linotype" pitchFamily="18" charset="0"/>
                <a:cs typeface="Times New Roman" pitchFamily="18" charset="0"/>
              </a:rPr>
            </a:br>
            <a:r>
              <a:rPr lang="ru-RU" sz="2200" b="1" u="sng" dirty="0" smtClean="0">
                <a:latin typeface="Palatino Linotype" pitchFamily="18" charset="0"/>
              </a:rPr>
              <a:t>Про безопасность детских площадок</a:t>
            </a:r>
            <a:r>
              <a:rPr lang="ru-RU" dirty="0" smtClean="0">
                <a:latin typeface="Palatino Linotype" pitchFamily="18" charset="0"/>
              </a:rPr>
              <a:t/>
            </a:r>
            <a:br>
              <a:rPr lang="ru-RU" dirty="0" smtClean="0">
                <a:latin typeface="Palatino Linotype" pitchFamily="18" charset="0"/>
              </a:rPr>
            </a:br>
            <a:endParaRPr lang="ru-RU" dirty="0"/>
          </a:p>
        </p:txBody>
      </p:sp>
      <p:pic>
        <p:nvPicPr>
          <p:cNvPr id="4" name="Рисунок 3" descr="Kids playing astronaut and spaceship on playground.jpg"/>
          <p:cNvPicPr>
            <a:picLocks noChangeAspect="1"/>
          </p:cNvPicPr>
          <p:nvPr/>
        </p:nvPicPr>
        <p:blipFill>
          <a:blip r:embed="rId2" cstate="print"/>
          <a:stretch>
            <a:fillRect/>
          </a:stretch>
        </p:blipFill>
        <p:spPr>
          <a:xfrm>
            <a:off x="5198557" y="4137380"/>
            <a:ext cx="3945443" cy="2720620"/>
          </a:xfrm>
          <a:prstGeom prst="rect">
            <a:avLst/>
          </a:prstGeom>
        </p:spPr>
      </p:pic>
      <p:sp>
        <p:nvSpPr>
          <p:cNvPr id="3" name="Содержимое 2"/>
          <p:cNvSpPr>
            <a:spLocks noGrp="1"/>
          </p:cNvSpPr>
          <p:nvPr>
            <p:ph idx="1"/>
          </p:nvPr>
        </p:nvSpPr>
        <p:spPr>
          <a:xfrm>
            <a:off x="467544" y="1124744"/>
            <a:ext cx="8352928" cy="5184576"/>
          </a:xfrm>
        </p:spPr>
        <p:txBody>
          <a:bodyPr>
            <a:normAutofit fontScale="32500" lnSpcReduction="20000"/>
          </a:bodyPr>
          <a:lstStyle/>
          <a:p>
            <a:pPr>
              <a:buNone/>
            </a:pPr>
            <a:r>
              <a:rPr lang="ru-RU" sz="4800" b="1" dirty="0" smtClean="0">
                <a:latin typeface="Palatino Linotype" pitchFamily="18" charset="0"/>
              </a:rPr>
              <a:t>       Хотим напомнить, на что стоит обратить внимание, приходя на детскую площадку с ребенком. И куда обращаться, если вдруг что-то небезопасно для детей на ней.</a:t>
            </a:r>
            <a:endParaRPr lang="ru-RU" sz="4800" dirty="0" smtClean="0">
              <a:latin typeface="Palatino Linotype" pitchFamily="18" charset="0"/>
            </a:endParaRPr>
          </a:p>
          <a:p>
            <a:pPr>
              <a:buNone/>
            </a:pPr>
            <a:r>
              <a:rPr lang="ru-RU" sz="4800" b="1" dirty="0" smtClean="0">
                <a:latin typeface="Palatino Linotype" pitchFamily="18" charset="0"/>
              </a:rPr>
              <a:t>       В идеальном мире на детской площадке обязательно должны быть:</a:t>
            </a:r>
            <a:r>
              <a:rPr lang="ru-RU" sz="4800" dirty="0" smtClean="0">
                <a:latin typeface="Palatino Linotype" pitchFamily="18" charset="0"/>
              </a:rPr>
              <a:t> информационные таблички, мягкие виды покрытия, озеленение, игровое оборудование, скамейки, урны, освещение. Газон и детская площадка должны разделяться камнями со скошенными или закругленными краями. И еще множество вещей, которые прописаны </a:t>
            </a:r>
            <a:r>
              <a:rPr lang="ru-RU" sz="4800" dirty="0" err="1" smtClean="0">
                <a:latin typeface="Palatino Linotype" pitchFamily="18" charset="0"/>
              </a:rPr>
              <a:t>ГОСТами</a:t>
            </a:r>
            <a:r>
              <a:rPr lang="ru-RU" sz="4800" dirty="0" smtClean="0">
                <a:latin typeface="Palatino Linotype" pitchFamily="18" charset="0"/>
              </a:rPr>
              <a:t> и </a:t>
            </a:r>
            <a:r>
              <a:rPr lang="ru-RU" sz="4800" dirty="0" err="1" smtClean="0">
                <a:latin typeface="Palatino Linotype" pitchFamily="18" charset="0"/>
              </a:rPr>
              <a:t>СНиП</a:t>
            </a:r>
            <a:r>
              <a:rPr lang="ru-RU" sz="4800" dirty="0" smtClean="0">
                <a:latin typeface="Palatino Linotype" pitchFamily="18" charset="0"/>
              </a:rPr>
              <a:t>. </a:t>
            </a:r>
            <a:r>
              <a:rPr lang="ru-RU" sz="4800" b="1" dirty="0" smtClean="0">
                <a:latin typeface="Palatino Linotype" pitchFamily="18" charset="0"/>
              </a:rPr>
              <a:t>Но мы хотим говорить о жизни, как она есть, поэтому просто смотрите:</a:t>
            </a:r>
          </a:p>
          <a:p>
            <a:pPr>
              <a:buNone/>
            </a:pPr>
            <a:endParaRPr lang="ru-RU" sz="4800" dirty="0" smtClean="0">
              <a:latin typeface="Palatino Linotype" pitchFamily="18" charset="0"/>
            </a:endParaRPr>
          </a:p>
          <a:p>
            <a:r>
              <a:rPr lang="ru-RU" sz="4800" b="1" dirty="0" smtClean="0">
                <a:latin typeface="Palatino Linotype" pitchFamily="18" charset="0"/>
              </a:rPr>
              <a:t>Чтобы снаряды, качели, горки были хорошо зафиксированы, крепления были затянуты: не создавалось ощущения, что конструкция вот-вот развалится.</a:t>
            </a:r>
          </a:p>
          <a:p>
            <a:endParaRPr lang="ru-RU" sz="4800" dirty="0" smtClean="0">
              <a:latin typeface="Palatino Linotype" pitchFamily="18" charset="0"/>
            </a:endParaRPr>
          </a:p>
          <a:p>
            <a:r>
              <a:rPr lang="ru-RU" sz="4800" b="1" dirty="0" smtClean="0">
                <a:latin typeface="Palatino Linotype" pitchFamily="18" charset="0"/>
              </a:rPr>
              <a:t>Чтобы на элементах оборудования не было следов коррозии, заусенцев, сколов, следов гниения опор и стоек, острых концов, кромок (были закругленные края и углы). </a:t>
            </a:r>
            <a:r>
              <a:rPr lang="ru-RU" sz="4800" dirty="0" smtClean="0">
                <a:latin typeface="Palatino Linotype" pitchFamily="18" charset="0"/>
              </a:rPr>
              <a:t>Всего, обо что просто пораниться.</a:t>
            </a:r>
          </a:p>
          <a:p>
            <a:endParaRPr lang="ru-RU" sz="4800" dirty="0" smtClean="0">
              <a:latin typeface="Palatino Linotype" pitchFamily="18" charset="0"/>
            </a:endParaRPr>
          </a:p>
          <a:p>
            <a:r>
              <a:rPr lang="ru-RU" sz="4800" b="1" dirty="0" smtClean="0">
                <a:latin typeface="Palatino Linotype" pitchFamily="18" charset="0"/>
              </a:rPr>
              <a:t>Чтобы покрытие было мягким: из песка, гравия, древесной стружки, материалов на основе каучука, резины или пластика. </a:t>
            </a:r>
            <a:r>
              <a:rPr lang="ru-RU" sz="4800" dirty="0" smtClean="0">
                <a:latin typeface="Palatino Linotype" pitchFamily="18" charset="0"/>
              </a:rPr>
              <a:t>В общем, таким, чтобы ребенок при падении не получил травмы или же они были минимальными.</a:t>
            </a:r>
          </a:p>
          <a:p>
            <a:endParaRPr lang="ru-RU" sz="4800" dirty="0" smtClean="0">
              <a:latin typeface="Palatino Linotype" pitchFamily="18" charset="0"/>
            </a:endParaRP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Kids playing astronaut and spaceship on playground.jpg"/>
          <p:cNvPicPr>
            <a:picLocks noChangeAspect="1"/>
          </p:cNvPicPr>
          <p:nvPr/>
        </p:nvPicPr>
        <p:blipFill>
          <a:blip r:embed="rId2" cstate="print"/>
          <a:stretch>
            <a:fillRect/>
          </a:stretch>
        </p:blipFill>
        <p:spPr>
          <a:xfrm>
            <a:off x="5796137" y="4549447"/>
            <a:ext cx="3347863" cy="2308553"/>
          </a:xfrm>
          <a:prstGeom prst="rect">
            <a:avLst/>
          </a:prstGeom>
        </p:spPr>
      </p:pic>
      <p:sp>
        <p:nvSpPr>
          <p:cNvPr id="2" name="Заголовок 1"/>
          <p:cNvSpPr>
            <a:spLocks noGrp="1"/>
          </p:cNvSpPr>
          <p:nvPr>
            <p:ph type="title"/>
          </p:nvPr>
        </p:nvSpPr>
        <p:spPr/>
        <p:txBody>
          <a:bodyPr>
            <a:normAutofit/>
          </a:bodyPr>
          <a:lstStyle/>
          <a:p>
            <a:r>
              <a:rPr lang="ru-RU" sz="2800" i="1" dirty="0" smtClean="0">
                <a:latin typeface="Palatino Linotype" pitchFamily="18" charset="0"/>
                <a:cs typeface="Times New Roman" pitchFamily="18" charset="0"/>
              </a:rPr>
              <a:t>Школа безопасности для детей 2-3 лет</a:t>
            </a:r>
            <a:br>
              <a:rPr lang="ru-RU" sz="2800" i="1" dirty="0" smtClean="0">
                <a:latin typeface="Palatino Linotype" pitchFamily="18" charset="0"/>
                <a:cs typeface="Times New Roman" pitchFamily="18" charset="0"/>
              </a:rPr>
            </a:br>
            <a:r>
              <a:rPr lang="ru-RU" sz="2000" b="1" u="sng" dirty="0" smtClean="0">
                <a:latin typeface="Palatino Linotype" pitchFamily="18" charset="0"/>
              </a:rPr>
              <a:t>Про безопасность детских площадок</a:t>
            </a:r>
            <a:endParaRPr lang="ru-RU" sz="2000" dirty="0"/>
          </a:p>
        </p:txBody>
      </p:sp>
      <p:sp>
        <p:nvSpPr>
          <p:cNvPr id="3" name="Содержимое 2"/>
          <p:cNvSpPr>
            <a:spLocks noGrp="1"/>
          </p:cNvSpPr>
          <p:nvPr>
            <p:ph idx="1"/>
          </p:nvPr>
        </p:nvSpPr>
        <p:spPr>
          <a:xfrm>
            <a:off x="467544" y="1340768"/>
            <a:ext cx="8229600" cy="4525963"/>
          </a:xfrm>
        </p:spPr>
        <p:txBody>
          <a:bodyPr>
            <a:normAutofit fontScale="47500" lnSpcReduction="20000"/>
          </a:bodyPr>
          <a:lstStyle/>
          <a:p>
            <a:r>
              <a:rPr lang="ru-RU" b="1" dirty="0" smtClean="0">
                <a:latin typeface="Palatino Linotype" pitchFamily="18" charset="0"/>
              </a:rPr>
              <a:t>Что вы должны легко и просто получать доступ к ребенку, на каком бы участке игровой зоны он не находился: на горке, в домике, в туннеле и т. д. </a:t>
            </a:r>
            <a:r>
              <a:rPr lang="ru-RU" dirty="0" smtClean="0">
                <a:latin typeface="Palatino Linotype" pitchFamily="18" charset="0"/>
              </a:rPr>
              <a:t>Не должно быть проблемой вытащить его, если вдруг упал, испугался, просто захотел на ручки к маме или папе.</a:t>
            </a:r>
          </a:p>
          <a:p>
            <a:endParaRPr lang="ru-RU" dirty="0" smtClean="0">
              <a:latin typeface="Palatino Linotype" pitchFamily="18" charset="0"/>
            </a:endParaRPr>
          </a:p>
          <a:p>
            <a:r>
              <a:rPr lang="ru-RU" b="1" dirty="0" smtClean="0">
                <a:latin typeface="Palatino Linotype" pitchFamily="18" charset="0"/>
              </a:rPr>
              <a:t>Ребенок должен иметь возможность выйти из любого лабиринта, туннеля и прочих конструкциях, как минимум, из двух выходов, расположенных в разных концах.</a:t>
            </a:r>
          </a:p>
          <a:p>
            <a:endParaRPr lang="ru-RU" dirty="0" smtClean="0">
              <a:latin typeface="Palatino Linotype" pitchFamily="18" charset="0"/>
            </a:endParaRPr>
          </a:p>
          <a:p>
            <a:r>
              <a:rPr lang="ru-RU" b="1" dirty="0" smtClean="0">
                <a:latin typeface="Palatino Linotype" pitchFamily="18" charset="0"/>
              </a:rPr>
              <a:t>Чтобы у оборудования на детской площадке не было мест, в которых ребенок может застрять.</a:t>
            </a:r>
          </a:p>
          <a:p>
            <a:endParaRPr lang="ru-RU" dirty="0" smtClean="0">
              <a:latin typeface="Palatino Linotype" pitchFamily="18" charset="0"/>
            </a:endParaRPr>
          </a:p>
          <a:p>
            <a:r>
              <a:rPr lang="ru-RU" b="1" dirty="0" smtClean="0">
                <a:latin typeface="Palatino Linotype" pitchFamily="18" charset="0"/>
              </a:rPr>
              <a:t>Чтобы горки были с бортиками, с безопасными местами подъема на них и зонами скатывания внизу (без деревьев, лавочек и прочего на пути). На всем протяжении горки не должно быть никаких острых деталей, сколов, трещин.</a:t>
            </a:r>
          </a:p>
          <a:p>
            <a:endParaRPr lang="ru-RU" dirty="0" smtClean="0">
              <a:latin typeface="Palatino Linotype" pitchFamily="18" charset="0"/>
            </a:endParaRPr>
          </a:p>
          <a:p>
            <a:r>
              <a:rPr lang="ru-RU" b="1" dirty="0" smtClean="0">
                <a:latin typeface="Palatino Linotype" pitchFamily="18" charset="0"/>
              </a:rPr>
              <a:t>Чтобы была освещена в темное время суток.</a:t>
            </a:r>
          </a:p>
          <a:p>
            <a:endParaRPr lang="ru-RU" dirty="0" smtClean="0">
              <a:latin typeface="Palatino Linotype" pitchFamily="18" charset="0"/>
            </a:endParaRPr>
          </a:p>
          <a:p>
            <a:r>
              <a:rPr lang="ru-RU" b="1" dirty="0" smtClean="0">
                <a:latin typeface="Palatino Linotype" pitchFamily="18" charset="0"/>
              </a:rPr>
              <a:t>Наконец, чтобы детская площадка была не в “убитом” состоянии: управляющие компании обязаны раз в год проводить визуальный осмотр и функциональную проверку. </a:t>
            </a:r>
            <a:endParaRPr lang="ru-RU" dirty="0" smtClean="0">
              <a:latin typeface="Palatino Linotype" pitchFamily="18" charset="0"/>
            </a:endParaRP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rlaNIuzsC5-big-reduce350_800x0_70c.jpg"/>
          <p:cNvPicPr>
            <a:picLocks noChangeAspect="1"/>
          </p:cNvPicPr>
          <p:nvPr/>
        </p:nvPicPr>
        <p:blipFill>
          <a:blip r:embed="rId2" cstate="print"/>
          <a:stretch>
            <a:fillRect/>
          </a:stretch>
        </p:blipFill>
        <p:spPr>
          <a:xfrm>
            <a:off x="6660502" y="4077072"/>
            <a:ext cx="2483498" cy="2287128"/>
          </a:xfrm>
          <a:prstGeom prst="rect">
            <a:avLst/>
          </a:prstGeom>
        </p:spPr>
      </p:pic>
      <p:sp>
        <p:nvSpPr>
          <p:cNvPr id="2" name="Заголовок 1"/>
          <p:cNvSpPr>
            <a:spLocks noGrp="1"/>
          </p:cNvSpPr>
          <p:nvPr>
            <p:ph type="title"/>
          </p:nvPr>
        </p:nvSpPr>
        <p:spPr>
          <a:xfrm>
            <a:off x="539552" y="548680"/>
            <a:ext cx="8229600" cy="922114"/>
          </a:xfrm>
        </p:spPr>
        <p:txBody>
          <a:bodyPr>
            <a:normAutofit fontScale="90000"/>
          </a:bodyPr>
          <a:lstStyle/>
          <a:p>
            <a:r>
              <a:rPr lang="ru-RU" sz="3100" i="1" dirty="0" smtClean="0">
                <a:latin typeface="Palatino Linotype" pitchFamily="18" charset="0"/>
                <a:cs typeface="Times New Roman" pitchFamily="18" charset="0"/>
              </a:rPr>
              <a:t>Школа безопасности для детей 5-7 лет</a:t>
            </a:r>
            <a:br>
              <a:rPr lang="ru-RU" sz="3100" i="1" dirty="0" smtClean="0">
                <a:latin typeface="Palatino Linotype" pitchFamily="18" charset="0"/>
                <a:cs typeface="Times New Roman" pitchFamily="18" charset="0"/>
              </a:rPr>
            </a:br>
            <a:r>
              <a:rPr lang="ru-RU" sz="2200" b="1" u="sng" dirty="0" smtClean="0">
                <a:latin typeface="Palatino Linotype" pitchFamily="18" charset="0"/>
                <a:cs typeface="Times New Roman" pitchFamily="18" charset="0"/>
              </a:rPr>
              <a:t>Безопасность дома</a:t>
            </a:r>
            <a:r>
              <a:rPr lang="ru-RU" i="1" dirty="0" smtClean="0">
                <a:latin typeface="Palatino Linotype" pitchFamily="18" charset="0"/>
                <a:cs typeface="Times New Roman" pitchFamily="18" charset="0"/>
              </a:rPr>
              <a:t/>
            </a:r>
            <a:br>
              <a:rPr lang="ru-RU" i="1" dirty="0" smtClean="0">
                <a:latin typeface="Palatino Linotype" pitchFamily="18" charset="0"/>
                <a:cs typeface="Times New Roman" pitchFamily="18" charset="0"/>
              </a:rPr>
            </a:br>
            <a:endParaRPr lang="ru-RU" dirty="0"/>
          </a:p>
        </p:txBody>
      </p:sp>
      <p:sp>
        <p:nvSpPr>
          <p:cNvPr id="3" name="Содержимое 2"/>
          <p:cNvSpPr>
            <a:spLocks noGrp="1"/>
          </p:cNvSpPr>
          <p:nvPr>
            <p:ph idx="1"/>
          </p:nvPr>
        </p:nvSpPr>
        <p:spPr>
          <a:xfrm>
            <a:off x="467544" y="1052736"/>
            <a:ext cx="8229600" cy="5616624"/>
          </a:xfrm>
        </p:spPr>
        <p:txBody>
          <a:bodyPr>
            <a:normAutofit fontScale="32500" lnSpcReduction="20000"/>
          </a:bodyPr>
          <a:lstStyle/>
          <a:p>
            <a:pPr algn="ctr">
              <a:buNone/>
            </a:pPr>
            <a:r>
              <a:rPr lang="ru-RU" sz="4800" b="1" u="sng" dirty="0" smtClean="0">
                <a:latin typeface="Palatino Linotype" pitchFamily="18" charset="0"/>
              </a:rPr>
              <a:t>Один дома</a:t>
            </a:r>
          </a:p>
          <a:p>
            <a:pPr algn="ctr">
              <a:buNone/>
            </a:pPr>
            <a:endParaRPr lang="ru-RU" sz="4800" b="1" u="sng" dirty="0" smtClean="0">
              <a:latin typeface="Palatino Linotype" pitchFamily="18" charset="0"/>
            </a:endParaRPr>
          </a:p>
          <a:p>
            <a:pPr>
              <a:buNone/>
            </a:pPr>
            <a:r>
              <a:rPr lang="ru-RU" sz="3000" dirty="0" smtClean="0">
                <a:latin typeface="Palatino Linotype" pitchFamily="18" charset="0"/>
              </a:rPr>
              <a:t>          </a:t>
            </a:r>
            <a:r>
              <a:rPr lang="ru-RU" sz="4300" dirty="0" smtClean="0">
                <a:latin typeface="Palatino Linotype" pitchFamily="18" charset="0"/>
              </a:rPr>
              <a:t>На вопрос, с какого возраста можно оставлять детей одних дома, однозначного ответа не существует. Со стороны закона в РФ нет никаких ограничений на этот счет. А если говорить о психологической составляющей, то все зависит от конкретного ребенка. Чтобы самостоятельное нахождение дома не обернулось огромным стрессом для ребенка и большими проблемами для семьи, важно:</a:t>
            </a:r>
          </a:p>
          <a:p>
            <a:pPr>
              <a:buNone/>
            </a:pPr>
            <a:endParaRPr lang="ru-RU" sz="4300" dirty="0" smtClean="0">
              <a:latin typeface="Palatino Linotype" pitchFamily="18" charset="0"/>
            </a:endParaRPr>
          </a:p>
          <a:p>
            <a:r>
              <a:rPr lang="ru-RU" sz="4300" b="1" dirty="0" smtClean="0">
                <a:latin typeface="Palatino Linotype" pitchFamily="18" charset="0"/>
              </a:rPr>
              <a:t>Подготовить младшего члена семьи психологически. </a:t>
            </a:r>
            <a:r>
              <a:rPr lang="ru-RU" sz="4300" dirty="0" smtClean="0">
                <a:latin typeface="Palatino Linotype" pitchFamily="18" charset="0"/>
              </a:rPr>
              <a:t>Не так, что вы неожиданно говорите, мол, завтра ему придется побыть одному несколько часов. Школьник может не испугаться заранее, но начать паниковать по факту. Такому значимому шагу должны предшествовать совместные обсуждения. И, конечно, если ребенок начинает плакать из-за одной только беседы об этом, значит он пока не готов.</a:t>
            </a:r>
          </a:p>
          <a:p>
            <a:endParaRPr lang="ru-RU" sz="4300" dirty="0" smtClean="0">
              <a:latin typeface="Palatino Linotype" pitchFamily="18" charset="0"/>
            </a:endParaRPr>
          </a:p>
          <a:p>
            <a:r>
              <a:rPr lang="ru-RU" sz="4300" b="1" dirty="0" smtClean="0">
                <a:latin typeface="Palatino Linotype" pitchFamily="18" charset="0"/>
              </a:rPr>
              <a:t>Напомнить основную информацию. </a:t>
            </a:r>
            <a:r>
              <a:rPr lang="ru-RU" sz="4300" dirty="0" smtClean="0">
                <a:latin typeface="Palatino Linotype" pitchFamily="18" charset="0"/>
              </a:rPr>
              <a:t>Ребенок должен наизусть знать собственные, ФИО родителей и людей из «круга своих», адрес (и в этой ситуации). Еще необходимо повторить номера телефонов полиции, скорой, пожарной, газовой службы, а также хотя бы одного из взрослых.</a:t>
            </a:r>
          </a:p>
          <a:p>
            <a:endParaRPr lang="ru-RU" sz="4300" dirty="0" smtClean="0">
              <a:latin typeface="Palatino Linotype" pitchFamily="18" charset="0"/>
            </a:endParaRPr>
          </a:p>
          <a:p>
            <a:r>
              <a:rPr lang="ru-RU" sz="4300" b="1" dirty="0" smtClean="0">
                <a:latin typeface="Palatino Linotype" pitchFamily="18" charset="0"/>
              </a:rPr>
              <a:t>Проговорить базовые правила безопасного поведения дома. </a:t>
            </a:r>
          </a:p>
          <a:p>
            <a:pPr>
              <a:buNone/>
            </a:pPr>
            <a:r>
              <a:rPr lang="ru-RU" sz="4300" b="1" dirty="0" smtClean="0">
                <a:latin typeface="Palatino Linotype" pitchFamily="18" charset="0"/>
              </a:rPr>
              <a:t>        </a:t>
            </a:r>
            <a:r>
              <a:rPr lang="ru-RU" sz="4300" dirty="0" smtClean="0">
                <a:latin typeface="Palatino Linotype" pitchFamily="18" charset="0"/>
              </a:rPr>
              <a:t>Что дверь можно открывать только людям, входящим в «круг своих».                                                Что зажигалки и спички – не игрушки, лекарства – опасные вещества,                                          трогать </a:t>
            </a:r>
            <a:r>
              <a:rPr lang="ru-RU" sz="4300" dirty="0" err="1" smtClean="0">
                <a:latin typeface="Palatino Linotype" pitchFamily="18" charset="0"/>
              </a:rPr>
              <a:t>вентель</a:t>
            </a:r>
            <a:r>
              <a:rPr lang="ru-RU" sz="4300" dirty="0" smtClean="0">
                <a:latin typeface="Palatino Linotype" pitchFamily="18" charset="0"/>
              </a:rPr>
              <a:t> газа запрещено, открывание окон тоже под запретом .                                                             Но всегда объясняйте, почему нельзя делать те или иные вещи,                                             рассказывайте о возможных последствиях.</a:t>
            </a:r>
          </a:p>
          <a:p>
            <a:endParaRPr lang="ru-RU" sz="4300" dirty="0" smtClean="0">
              <a:latin typeface="Palatino Linotype" pitchFamily="18" charset="0"/>
            </a:endParaRPr>
          </a:p>
          <a:p>
            <a:r>
              <a:rPr lang="ru-RU" sz="4300" b="1" dirty="0" smtClean="0">
                <a:latin typeface="Palatino Linotype" pitchFamily="18" charset="0"/>
              </a:rPr>
              <a:t>Обсудить разные возможные ситуации и порядок действий  в случае их возникновения. </a:t>
            </a:r>
            <a:r>
              <a:rPr lang="ru-RU" sz="4300" dirty="0" smtClean="0">
                <a:latin typeface="Palatino Linotype" pitchFamily="18" charset="0"/>
              </a:rPr>
              <a:t>От настойчивого стука постороннего в дверь до затопления или пожара.</a:t>
            </a:r>
          </a:p>
          <a:p>
            <a:pPr algn="ctr">
              <a:buNone/>
            </a:pPr>
            <a:endParaRPr lang="ru-RU" sz="1800" u="sng" dirty="0">
              <a:latin typeface="Palatino Linotype"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rlaNIuzsC5-big-reduce350_800x0_70c.jpg"/>
          <p:cNvPicPr>
            <a:picLocks noChangeAspect="1"/>
          </p:cNvPicPr>
          <p:nvPr/>
        </p:nvPicPr>
        <p:blipFill>
          <a:blip r:embed="rId2" cstate="print"/>
          <a:stretch>
            <a:fillRect/>
          </a:stretch>
        </p:blipFill>
        <p:spPr>
          <a:xfrm>
            <a:off x="6522720" y="4293096"/>
            <a:ext cx="2621280" cy="2414016"/>
          </a:xfrm>
          <a:prstGeom prst="rect">
            <a:avLst/>
          </a:prstGeom>
        </p:spPr>
      </p:pic>
      <p:sp>
        <p:nvSpPr>
          <p:cNvPr id="2" name="Заголовок 1"/>
          <p:cNvSpPr>
            <a:spLocks noGrp="1"/>
          </p:cNvSpPr>
          <p:nvPr>
            <p:ph type="title"/>
          </p:nvPr>
        </p:nvSpPr>
        <p:spPr>
          <a:xfrm>
            <a:off x="755576" y="260648"/>
            <a:ext cx="7643192" cy="1080120"/>
          </a:xfrm>
        </p:spPr>
        <p:txBody>
          <a:bodyPr>
            <a:noAutofit/>
          </a:bodyPr>
          <a:lstStyle/>
          <a:p>
            <a:r>
              <a:rPr lang="ru-RU" sz="2800" i="1" dirty="0" smtClean="0">
                <a:latin typeface="Palatino Linotype" pitchFamily="18" charset="0"/>
                <a:cs typeface="Times New Roman" pitchFamily="18" charset="0"/>
              </a:rPr>
              <a:t>Школа безопасности для детей 5-7 лет</a:t>
            </a:r>
            <a:br>
              <a:rPr lang="ru-RU" sz="2800" i="1" dirty="0" smtClean="0">
                <a:latin typeface="Palatino Linotype" pitchFamily="18" charset="0"/>
                <a:cs typeface="Times New Roman" pitchFamily="18" charset="0"/>
              </a:rPr>
            </a:br>
            <a:r>
              <a:rPr lang="ru-RU" sz="2000" b="1" u="sng" dirty="0" smtClean="0">
                <a:latin typeface="Palatino Linotype" pitchFamily="18" charset="0"/>
                <a:cs typeface="Times New Roman" pitchFamily="18" charset="0"/>
              </a:rPr>
              <a:t>Безопасность дома</a:t>
            </a:r>
            <a:endParaRPr lang="ru-RU" sz="2000" u="sng" dirty="0"/>
          </a:p>
        </p:txBody>
      </p:sp>
      <p:sp>
        <p:nvSpPr>
          <p:cNvPr id="3" name="Содержимое 2"/>
          <p:cNvSpPr>
            <a:spLocks noGrp="1"/>
          </p:cNvSpPr>
          <p:nvPr>
            <p:ph idx="1"/>
          </p:nvPr>
        </p:nvSpPr>
        <p:spPr>
          <a:xfrm>
            <a:off x="457200" y="1412776"/>
            <a:ext cx="8229600" cy="4896544"/>
          </a:xfrm>
        </p:spPr>
        <p:txBody>
          <a:bodyPr>
            <a:normAutofit fontScale="40000" lnSpcReduction="20000"/>
          </a:bodyPr>
          <a:lstStyle/>
          <a:p>
            <a:r>
              <a:rPr lang="ru-RU" sz="3500" b="1" dirty="0" smtClean="0">
                <a:latin typeface="Palatino Linotype" pitchFamily="18" charset="0"/>
              </a:rPr>
              <a:t>Подготовить дом. </a:t>
            </a:r>
            <a:r>
              <a:rPr lang="ru-RU" sz="3500" dirty="0" smtClean="0">
                <a:latin typeface="Palatino Linotype" pitchFamily="18" charset="0"/>
              </a:rPr>
              <a:t>Чтобы ребенку не пришлось самостоятельно втыкать вилки в розетки, заранее подключите необходимую технику: ПК, телевизор, </a:t>
            </a:r>
            <a:r>
              <a:rPr lang="ru-RU" sz="3500" dirty="0" err="1" smtClean="0">
                <a:latin typeface="Palatino Linotype" pitchFamily="18" charset="0"/>
              </a:rPr>
              <a:t>микроволновку</a:t>
            </a:r>
            <a:r>
              <a:rPr lang="ru-RU" sz="3500" dirty="0" smtClean="0">
                <a:latin typeface="Palatino Linotype" pitchFamily="18" charset="0"/>
              </a:rPr>
              <a:t>. Если школьник помладше, можно оставить теплые еду и питье в термосах или то, что разогревать не нужно. Все опасное уберите в труднодоступные места: спички и зажигалки, лекарства, бытовую химию, ножи, лезвия и пр. Хрупкие предметы тоже желательно переставьте подальше. Окна плотно закрыть (лучше, когда установлены стеклопакеты со </a:t>
            </a:r>
            <a:r>
              <a:rPr lang="ru-RU" sz="3500" dirty="0" err="1" smtClean="0">
                <a:latin typeface="Palatino Linotype" pitchFamily="18" charset="0"/>
              </a:rPr>
              <a:t>спецзамками</a:t>
            </a:r>
            <a:r>
              <a:rPr lang="ru-RU" sz="3500" dirty="0" smtClean="0">
                <a:latin typeface="Palatino Linotype" pitchFamily="18" charset="0"/>
              </a:rPr>
              <a:t>). Провода необходимо спрятать. Хорошо, если они протянуты за плинтусами. Наклейте </a:t>
            </a:r>
            <a:r>
              <a:rPr lang="ru-RU" sz="3500" dirty="0" err="1" smtClean="0">
                <a:latin typeface="Palatino Linotype" pitchFamily="18" charset="0"/>
              </a:rPr>
              <a:t>стикеры</a:t>
            </a:r>
            <a:r>
              <a:rPr lang="ru-RU" sz="3500" dirty="0" smtClean="0">
                <a:latin typeface="Palatino Linotype" pitchFamily="18" charset="0"/>
              </a:rPr>
              <a:t> с напоминаниями (телефонами и др.).</a:t>
            </a:r>
          </a:p>
          <a:p>
            <a:endParaRPr lang="ru-RU" sz="3500" dirty="0" smtClean="0">
              <a:latin typeface="Palatino Linotype" pitchFamily="18" charset="0"/>
            </a:endParaRPr>
          </a:p>
          <a:p>
            <a:r>
              <a:rPr lang="ru-RU" sz="3500" b="1" dirty="0" smtClean="0">
                <a:latin typeface="Palatino Linotype" pitchFamily="18" charset="0"/>
              </a:rPr>
              <a:t>Обеспечить и научить пользоваться средствами связи. </a:t>
            </a:r>
            <a:r>
              <a:rPr lang="ru-RU" sz="3500" dirty="0" smtClean="0">
                <a:latin typeface="Palatino Linotype" pitchFamily="18" charset="0"/>
              </a:rPr>
              <a:t>Он должен уметь совершать вызов не только через кнопку быстрого набора (но для удобства настройте). Не забудьте зарядить свой и мобильный телефон младшего члена семьи. И стационарный – в случае наличия проверьте на работоспособность.</a:t>
            </a:r>
          </a:p>
          <a:p>
            <a:endParaRPr lang="ru-RU" sz="3500" dirty="0" smtClean="0">
              <a:latin typeface="Palatino Linotype" pitchFamily="18" charset="0"/>
            </a:endParaRPr>
          </a:p>
          <a:p>
            <a:r>
              <a:rPr lang="ru-RU" sz="3500" b="1" dirty="0" smtClean="0">
                <a:latin typeface="Palatino Linotype" pitchFamily="18" charset="0"/>
              </a:rPr>
              <a:t>Потренироваться. </a:t>
            </a:r>
            <a:r>
              <a:rPr lang="ru-RU" sz="3500" dirty="0" smtClean="0">
                <a:latin typeface="Palatino Linotype" pitchFamily="18" charset="0"/>
              </a:rPr>
              <a:t>С первого раза надолго не оставляйте ребенка одного. Начинайте с небольших интервалов времени, постепенно их увеличивая: 15, 30, 60 минут и т.д. </a:t>
            </a:r>
          </a:p>
          <a:p>
            <a:endParaRPr lang="ru-RU" sz="3500" dirty="0" smtClean="0">
              <a:latin typeface="Palatino Linotype" pitchFamily="18" charset="0"/>
            </a:endParaRPr>
          </a:p>
          <a:p>
            <a:r>
              <a:rPr lang="ru-RU" sz="3500" b="1" dirty="0" smtClean="0">
                <a:latin typeface="Palatino Linotype" pitchFamily="18" charset="0"/>
              </a:rPr>
              <a:t>Договориться.</a:t>
            </a:r>
            <a:r>
              <a:rPr lang="ru-RU" sz="3500" dirty="0" smtClean="0">
                <a:latin typeface="Palatino Linotype" pitchFamily="18" charset="0"/>
              </a:rPr>
              <a:t> Сообщите ребенку, куда вы идете и когда вернетесь.                                            Выполняйте обещания: если опоздание на 1 – 2 минуты не сыграет                                              большой роли, то задержка на 10 – 15 минут может серьезно напугать ребенка.                                                                       И на воспитании пунктуальности это скажется не лучшим образом.</a:t>
            </a:r>
          </a:p>
          <a:p>
            <a:endParaRPr lang="ru-RU" sz="3500" dirty="0" smtClean="0">
              <a:latin typeface="Palatino Linotype" pitchFamily="18" charset="0"/>
            </a:endParaRPr>
          </a:p>
          <a:p>
            <a:r>
              <a:rPr lang="ru-RU" sz="3500" b="1" dirty="0" smtClean="0">
                <a:latin typeface="Palatino Linotype" pitchFamily="18" charset="0"/>
              </a:rPr>
              <a:t>Поддерживать связь.</a:t>
            </a:r>
            <a:r>
              <a:rPr lang="ru-RU" sz="3500" dirty="0" smtClean="0">
                <a:latin typeface="Palatino Linotype" pitchFamily="18" charset="0"/>
              </a:rPr>
              <a:t> Периодически звоните ребенку.                                                                              Чем школьник младше, тем чаще делайте это.                                                                                              Если отсутствие взрослых будет длительным, попросите кого-то из близких            проведывать.</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24744"/>
            <a:ext cx="8229600" cy="648072"/>
          </a:xfrm>
        </p:spPr>
        <p:txBody>
          <a:bodyPr>
            <a:normAutofit fontScale="90000"/>
          </a:bodyPr>
          <a:lstStyle/>
          <a:p>
            <a:r>
              <a:rPr lang="ru-RU" sz="3100" i="1" dirty="0" smtClean="0">
                <a:latin typeface="Palatino Linotype" pitchFamily="18" charset="0"/>
                <a:cs typeface="Times New Roman" pitchFamily="18" charset="0"/>
              </a:rPr>
              <a:t>Школа безопасности для детей 5-7 лет</a:t>
            </a:r>
            <a:br>
              <a:rPr lang="ru-RU" sz="3100" i="1" dirty="0" smtClean="0">
                <a:latin typeface="Palatino Linotype" pitchFamily="18" charset="0"/>
                <a:cs typeface="Times New Roman" pitchFamily="18" charset="0"/>
              </a:rPr>
            </a:br>
            <a:r>
              <a:rPr lang="ru-RU" sz="2200" b="1" u="sng" dirty="0" smtClean="0">
                <a:latin typeface="Palatino Linotype" pitchFamily="18" charset="0"/>
              </a:rPr>
              <a:t>Правила безопасности в подъезде</a:t>
            </a:r>
            <a:r>
              <a:rPr lang="ru-RU" dirty="0" smtClean="0"/>
              <a:t/>
            </a:r>
            <a:br>
              <a:rPr lang="ru-RU" dirty="0" smtClean="0"/>
            </a:br>
            <a:r>
              <a:rPr lang="ru-RU" i="1" dirty="0" smtClean="0">
                <a:latin typeface="Palatino Linotype" pitchFamily="18" charset="0"/>
                <a:cs typeface="Times New Roman" pitchFamily="18" charset="0"/>
              </a:rPr>
              <a:t/>
            </a:r>
            <a:br>
              <a:rPr lang="ru-RU" i="1" dirty="0" smtClean="0">
                <a:latin typeface="Palatino Linotype" pitchFamily="18" charset="0"/>
                <a:cs typeface="Times New Roman" pitchFamily="18" charset="0"/>
              </a:rPr>
            </a:br>
            <a:endParaRPr lang="ru-RU" dirty="0"/>
          </a:p>
        </p:txBody>
      </p:sp>
      <p:sp>
        <p:nvSpPr>
          <p:cNvPr id="3" name="Содержимое 2"/>
          <p:cNvSpPr>
            <a:spLocks noGrp="1"/>
          </p:cNvSpPr>
          <p:nvPr>
            <p:ph idx="1"/>
          </p:nvPr>
        </p:nvSpPr>
        <p:spPr>
          <a:xfrm>
            <a:off x="467544" y="1340768"/>
            <a:ext cx="8229600" cy="4925144"/>
          </a:xfrm>
        </p:spPr>
        <p:txBody>
          <a:bodyPr>
            <a:normAutofit fontScale="40000" lnSpcReduction="20000"/>
          </a:bodyPr>
          <a:lstStyle/>
          <a:p>
            <a:pPr>
              <a:buNone/>
            </a:pPr>
            <a:r>
              <a:rPr lang="ru-RU" dirty="0" smtClean="0"/>
              <a:t>       </a:t>
            </a:r>
          </a:p>
          <a:p>
            <a:pPr lvl="0"/>
            <a:r>
              <a:rPr lang="ru-RU" sz="3500" b="1" dirty="0" smtClean="0">
                <a:latin typeface="Palatino Linotype" pitchFamily="18" charset="0"/>
              </a:rPr>
              <a:t>Не заходить в подъезд с незнакомцами.</a:t>
            </a:r>
            <a:r>
              <a:rPr lang="ru-RU" sz="3500" dirty="0" smtClean="0">
                <a:latin typeface="Palatino Linotype" pitchFamily="18" charset="0"/>
              </a:rPr>
              <a:t> Задолго до приближения к дому нужно быть осмотрительным: обращать внимание на людей вокруг. Если заметил подозрительного человека, следующего за тобой или впереди тебя, даже просто стоящего около подъезда, рекомендуем звонить родителям или другим близким. Обратите внимание ребенка, что важно не игнорировать «звоночки»: та же приличная одежда незнакомца – не повод успокоиться. Пока ждет родных, в подъезд пусть не заходит, лучше пойти в людное место (как вариант – в магазин).</a:t>
            </a:r>
          </a:p>
          <a:p>
            <a:pPr lvl="0"/>
            <a:endParaRPr lang="ru-RU" sz="3500" dirty="0" smtClean="0">
              <a:latin typeface="Palatino Linotype" pitchFamily="18" charset="0"/>
            </a:endParaRPr>
          </a:p>
          <a:p>
            <a:pPr lvl="0"/>
            <a:r>
              <a:rPr lang="ru-RU" sz="3500" b="1" dirty="0" smtClean="0">
                <a:latin typeface="Palatino Linotype" pitchFamily="18" charset="0"/>
              </a:rPr>
              <a:t>Звонить родителям при входе в подъезд.</a:t>
            </a:r>
            <a:r>
              <a:rPr lang="ru-RU" sz="3500" dirty="0" smtClean="0">
                <a:latin typeface="Palatino Linotype" pitchFamily="18" charset="0"/>
              </a:rPr>
              <a:t> Подростки вряд ли станут соблюдать такое правило, но это не повод не напомнить его. А вот ученикам младших классов не стоит забывать о нем. Попросите ребенка всегда звонить кому-то из родных, заходя в подъезд. Причем разговаривать нужно достаточно громко.</a:t>
            </a:r>
          </a:p>
          <a:p>
            <a:pPr lvl="0"/>
            <a:endParaRPr lang="ru-RU" sz="3500" dirty="0" smtClean="0">
              <a:latin typeface="Palatino Linotype" pitchFamily="18" charset="0"/>
            </a:endParaRPr>
          </a:p>
          <a:p>
            <a:pPr lvl="0"/>
            <a:r>
              <a:rPr lang="ru-RU" sz="3500" b="1" dirty="0" smtClean="0">
                <a:latin typeface="Palatino Linotype" pitchFamily="18" charset="0"/>
              </a:rPr>
              <a:t>В подъезде выбирать место с наилучшим обзором. </a:t>
            </a:r>
            <a:r>
              <a:rPr lang="ru-RU" sz="3500" dirty="0" smtClean="0">
                <a:latin typeface="Palatino Linotype" pitchFamily="18" charset="0"/>
              </a:rPr>
              <a:t>Подскажите детям, что, ожидая лифт или кого-то из друзей, близких, стоять нужно там, откуда лучше видно все помещение и других людей. Не впритык ко входу в лифт, не спиной к двери подъезда.</a:t>
            </a:r>
          </a:p>
          <a:p>
            <a:pPr lvl="0"/>
            <a:endParaRPr lang="ru-RU" sz="3500" dirty="0" smtClean="0">
              <a:latin typeface="Palatino Linotype" pitchFamily="18" charset="0"/>
            </a:endParaRPr>
          </a:p>
          <a:p>
            <a:pPr lvl="0"/>
            <a:r>
              <a:rPr lang="ru-RU" sz="3500" b="1" dirty="0" smtClean="0">
                <a:latin typeface="Palatino Linotype" pitchFamily="18" charset="0"/>
              </a:rPr>
              <a:t>Не заходить в лифт с незнакомцами и малознакомыми людьми. </a:t>
            </a:r>
            <a:r>
              <a:rPr lang="ru-RU" sz="3500" dirty="0" smtClean="0">
                <a:latin typeface="Palatino Linotype" pitchFamily="18" charset="0"/>
              </a:rPr>
              <a:t>Даже если это соседи. А если посторонние спрашивают, почему не едешь, отвечать, что ждешь кого-то из родных.</a:t>
            </a:r>
          </a:p>
          <a:p>
            <a:pPr lvl="0"/>
            <a:endParaRPr lang="ru-RU" sz="3500" dirty="0" smtClean="0">
              <a:latin typeface="Palatino Linotype" pitchFamily="18" charset="0"/>
            </a:endParaRPr>
          </a:p>
          <a:p>
            <a:pPr lvl="0"/>
            <a:r>
              <a:rPr lang="ru-RU" sz="3500" b="1" dirty="0" smtClean="0">
                <a:latin typeface="Palatino Linotype" pitchFamily="18" charset="0"/>
              </a:rPr>
              <a:t>Защищаться всеми доступными способами.</a:t>
            </a:r>
            <a:r>
              <a:rPr lang="ru-RU" sz="3500" dirty="0" smtClean="0">
                <a:latin typeface="Palatino Linotype" pitchFamily="18" charset="0"/>
              </a:rPr>
              <a:t> Иногда опасный человек уже поджидает в подъезде. И как только ребенок его заметит, пусть постарается выйти на улицу. Если путь перекрыт, нужно громко кричать (например, «пожар»), стучать в двери, бить по перилам, – всячески привлекать внимание жильцов дома. Очень важно, чтобы ребенок понял: в случае нападения не можно, а нужно пинаться, кусаться, стараться вырваться из рук преступника.</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53445343-people-using-elevator-going-up-illustration.jpg"/>
          <p:cNvPicPr>
            <a:picLocks noChangeAspect="1"/>
          </p:cNvPicPr>
          <p:nvPr/>
        </p:nvPicPr>
        <p:blipFill>
          <a:blip r:embed="rId2" cstate="print"/>
          <a:stretch>
            <a:fillRect/>
          </a:stretch>
        </p:blipFill>
        <p:spPr>
          <a:xfrm>
            <a:off x="7092280" y="4581128"/>
            <a:ext cx="1776984" cy="1981200"/>
          </a:xfrm>
          <a:prstGeom prst="rect">
            <a:avLst/>
          </a:prstGeom>
        </p:spPr>
      </p:pic>
      <p:sp>
        <p:nvSpPr>
          <p:cNvPr id="2" name="Заголовок 1"/>
          <p:cNvSpPr>
            <a:spLocks noGrp="1"/>
          </p:cNvSpPr>
          <p:nvPr>
            <p:ph type="title"/>
          </p:nvPr>
        </p:nvSpPr>
        <p:spPr/>
        <p:txBody>
          <a:bodyPr>
            <a:normAutofit fontScale="90000"/>
          </a:bodyPr>
          <a:lstStyle/>
          <a:p>
            <a:r>
              <a:rPr lang="ru-RU" sz="3100" i="1" dirty="0" smtClean="0">
                <a:latin typeface="Palatino Linotype" pitchFamily="18" charset="0"/>
                <a:cs typeface="Times New Roman" pitchFamily="18" charset="0"/>
              </a:rPr>
              <a:t>Школа безопасности для детей 5-7 лет</a:t>
            </a:r>
            <a:r>
              <a:rPr lang="ru-RU" sz="2800" i="1" dirty="0" smtClean="0">
                <a:latin typeface="Palatino Linotype" pitchFamily="18" charset="0"/>
                <a:cs typeface="Times New Roman" pitchFamily="18" charset="0"/>
              </a:rPr>
              <a:t/>
            </a:r>
            <a:br>
              <a:rPr lang="ru-RU" sz="2800" i="1" dirty="0" smtClean="0">
                <a:latin typeface="Palatino Linotype" pitchFamily="18" charset="0"/>
                <a:cs typeface="Times New Roman" pitchFamily="18" charset="0"/>
              </a:rPr>
            </a:br>
            <a:r>
              <a:rPr lang="ru-RU" sz="2200" b="1" u="sng" dirty="0" smtClean="0">
                <a:latin typeface="Palatino Linotype" pitchFamily="18" charset="0"/>
              </a:rPr>
              <a:t>Правила безопасности в лифте</a:t>
            </a:r>
            <a:r>
              <a:rPr lang="ru-RU" sz="2800" dirty="0" smtClean="0"/>
              <a:t/>
            </a:r>
            <a:br>
              <a:rPr lang="ru-RU" sz="2800" dirty="0" smtClean="0"/>
            </a:br>
            <a:endParaRPr lang="ru-RU" sz="2800" dirty="0">
              <a:latin typeface="Palatino Linotype" pitchFamily="18" charset="0"/>
            </a:endParaRPr>
          </a:p>
        </p:txBody>
      </p:sp>
      <p:sp>
        <p:nvSpPr>
          <p:cNvPr id="3" name="Содержимое 2"/>
          <p:cNvSpPr>
            <a:spLocks noGrp="1"/>
          </p:cNvSpPr>
          <p:nvPr>
            <p:ph idx="1"/>
          </p:nvPr>
        </p:nvSpPr>
        <p:spPr>
          <a:xfrm>
            <a:off x="323528" y="1052736"/>
            <a:ext cx="8229600" cy="4929411"/>
          </a:xfrm>
        </p:spPr>
        <p:txBody>
          <a:bodyPr>
            <a:normAutofit fontScale="25000" lnSpcReduction="20000"/>
          </a:bodyPr>
          <a:lstStyle/>
          <a:p>
            <a:pPr lvl="0"/>
            <a:r>
              <a:rPr lang="ru-RU" sz="5600" b="1" dirty="0" smtClean="0">
                <a:latin typeface="Palatino Linotype" pitchFamily="18" charset="0"/>
              </a:rPr>
              <a:t>Быть внимательным. </a:t>
            </a:r>
            <a:r>
              <a:rPr lang="ru-RU" sz="5600" dirty="0" smtClean="0">
                <a:latin typeface="Palatino Linotype" pitchFamily="18" charset="0"/>
              </a:rPr>
              <a:t>Убрать и выключить все, что отвлекает от происходящего вокруг (наушники, игры и пр.). Если совсем честно: ребенок может занимать себя подобными вещами, только находясь в безопасном месте, не перемещаясь в это время. А при входе и нахождении в подъезде соблюдать такое правило особенно важно.</a:t>
            </a:r>
          </a:p>
          <a:p>
            <a:pPr lvl="0"/>
            <a:endParaRPr lang="ru-RU" sz="5600" dirty="0" smtClean="0">
              <a:latin typeface="Palatino Linotype" pitchFamily="18" charset="0"/>
            </a:endParaRPr>
          </a:p>
          <a:p>
            <a:pPr lvl="0"/>
            <a:r>
              <a:rPr lang="ru-RU" sz="5600" dirty="0" smtClean="0">
                <a:latin typeface="Palatino Linotype" pitchFamily="18" charset="0"/>
              </a:rPr>
              <a:t>Ожидая лифт, </a:t>
            </a:r>
            <a:r>
              <a:rPr lang="ru-RU" sz="5600" b="1" dirty="0" smtClean="0">
                <a:latin typeface="Palatino Linotype" pitchFamily="18" charset="0"/>
              </a:rPr>
              <a:t>выбирать место, из которого видно все помещение.</a:t>
            </a:r>
            <a:r>
              <a:rPr lang="ru-RU" sz="5600" dirty="0" smtClean="0">
                <a:latin typeface="Palatino Linotype" pitchFamily="18" charset="0"/>
              </a:rPr>
              <a:t> Не стоять впритык к двери лифта, спиной к тем, кто входит в подъезд. Идеален угол, не позволяющий подойти к человеку, чтобы он этого не увидел. Договоритесь, что ребенок действует так, даже когда никого нет в подъезде (в любую минуту ситуация может измениться).</a:t>
            </a:r>
          </a:p>
          <a:p>
            <a:pPr lvl="0"/>
            <a:endParaRPr lang="ru-RU" sz="5600" dirty="0" smtClean="0">
              <a:latin typeface="Palatino Linotype" pitchFamily="18" charset="0"/>
            </a:endParaRPr>
          </a:p>
          <a:p>
            <a:pPr lvl="0"/>
            <a:r>
              <a:rPr lang="ru-RU" sz="5600" b="1" dirty="0" smtClean="0">
                <a:latin typeface="Palatino Linotype" pitchFamily="18" charset="0"/>
              </a:rPr>
              <a:t>Обучать детей пользованию лифтом и соблюдать правила самим.</a:t>
            </a:r>
            <a:r>
              <a:rPr lang="ru-RU" sz="5600" dirty="0" smtClean="0">
                <a:latin typeface="Palatino Linotype" pitchFamily="18" charset="0"/>
              </a:rPr>
              <a:t> Покажите ребенку, где кнопка вызова диспетчера. Детям, не достающим до нее, и ученикам младших классов мы не рекомендуем пользоваться лифтом без сопровождения взрослых. Если ребенок с родителями, первыми в лифт входят старшие, а выходят – дети. Малышей из коляски нужно брать на руки.</a:t>
            </a:r>
          </a:p>
          <a:p>
            <a:pPr lvl="0"/>
            <a:endParaRPr lang="ru-RU" sz="5600" dirty="0" smtClean="0">
              <a:latin typeface="Palatino Linotype" pitchFamily="18" charset="0"/>
            </a:endParaRPr>
          </a:p>
          <a:p>
            <a:pPr lvl="0"/>
            <a:r>
              <a:rPr lang="ru-RU" sz="5600" b="1" dirty="0" smtClean="0">
                <a:latin typeface="Palatino Linotype" pitchFamily="18" charset="0"/>
              </a:rPr>
              <a:t>Не заходить в лифт с посторонними людьми.</a:t>
            </a:r>
            <a:r>
              <a:rPr lang="ru-RU" sz="5600" dirty="0" smtClean="0">
                <a:latin typeface="Palatino Linotype" pitchFamily="18" charset="0"/>
              </a:rPr>
              <a:t> К ним относим и совсем незнакомых людей, и тех, кого ребенок видел несколько раз.</a:t>
            </a:r>
          </a:p>
          <a:p>
            <a:pPr lvl="0"/>
            <a:endParaRPr lang="ru-RU" sz="5600" dirty="0" smtClean="0">
              <a:latin typeface="Palatino Linotype" pitchFamily="18" charset="0"/>
            </a:endParaRPr>
          </a:p>
          <a:p>
            <a:pPr lvl="0"/>
            <a:r>
              <a:rPr lang="ru-RU" sz="5600" b="1" dirty="0" smtClean="0">
                <a:latin typeface="Palatino Linotype" pitchFamily="18" charset="0"/>
              </a:rPr>
              <a:t>В лифте стоять ближе к кнопкам и выходу.</a:t>
            </a:r>
            <a:r>
              <a:rPr lang="ru-RU" sz="5600" dirty="0" smtClean="0">
                <a:latin typeface="Palatino Linotype" pitchFamily="18" charset="0"/>
              </a:rPr>
              <a:t> При этом лицом ко всей кабине, прислонившись спиной к стене рядом с панелью управления. В случае нападения нужно нажимать на любые кнопки: или лифт остановится на ближайшем этаже «из нажатых», или ответит диспетчер.</a:t>
            </a:r>
          </a:p>
          <a:p>
            <a:pPr lvl="0"/>
            <a:endParaRPr lang="ru-RU" sz="5600" dirty="0" smtClean="0">
              <a:latin typeface="Palatino Linotype" pitchFamily="18" charset="0"/>
            </a:endParaRPr>
          </a:p>
          <a:p>
            <a:pPr lvl="0"/>
            <a:r>
              <a:rPr lang="ru-RU" sz="5600" b="1" dirty="0" smtClean="0">
                <a:latin typeface="Palatino Linotype" pitchFamily="18" charset="0"/>
              </a:rPr>
              <a:t>Вызывать диспетчера, звонить родным и просто звать на помощь.</a:t>
            </a:r>
          </a:p>
          <a:p>
            <a:pPr lvl="0">
              <a:buNone/>
            </a:pPr>
            <a:r>
              <a:rPr lang="ru-RU" sz="5600" b="1" dirty="0" smtClean="0">
                <a:latin typeface="Palatino Linotype" pitchFamily="18" charset="0"/>
              </a:rPr>
              <a:t>       </a:t>
            </a:r>
            <a:r>
              <a:rPr lang="ru-RU" sz="5600" dirty="0" smtClean="0">
                <a:latin typeface="Palatino Linotype" pitchFamily="18" charset="0"/>
              </a:rPr>
              <a:t> Обсудите с ребенком ситуацию, что он один застрял в лифте.                                                               Если так и случилось, пусть кричит «помогите, я застрял», пока кто-то не откликнется. Соседи могут сообщить родным или же вместе подождать аварийную службу.                        Нельзя пытаться самостоятельно выбраться!</a:t>
            </a: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24689840-oko-stadt-symbol-umgebung-freundlich-zuhause-konzept-mit-baume-und-gebaude-okologisch-stadt-dorf-lebensstil-illustration-suss-erde-tag-landschaft-oder-szene-vektor.jpg"/>
          <p:cNvPicPr>
            <a:picLocks noChangeAspect="1"/>
          </p:cNvPicPr>
          <p:nvPr/>
        </p:nvPicPr>
        <p:blipFill>
          <a:blip r:embed="rId2" cstate="print"/>
          <a:stretch>
            <a:fillRect/>
          </a:stretch>
        </p:blipFill>
        <p:spPr>
          <a:xfrm>
            <a:off x="5316864" y="4553745"/>
            <a:ext cx="3827136" cy="2304255"/>
          </a:xfrm>
          <a:prstGeom prst="rect">
            <a:avLst/>
          </a:prstGeom>
        </p:spPr>
      </p:pic>
      <p:sp>
        <p:nvSpPr>
          <p:cNvPr id="2" name="Заголовок 1"/>
          <p:cNvSpPr>
            <a:spLocks noGrp="1"/>
          </p:cNvSpPr>
          <p:nvPr>
            <p:ph type="title"/>
          </p:nvPr>
        </p:nvSpPr>
        <p:spPr>
          <a:xfrm>
            <a:off x="467544" y="188640"/>
            <a:ext cx="8229600" cy="1143000"/>
          </a:xfrm>
        </p:spPr>
        <p:txBody>
          <a:bodyPr>
            <a:normAutofit/>
          </a:bodyPr>
          <a:lstStyle/>
          <a:p>
            <a:r>
              <a:rPr lang="ru-RU" sz="2800" i="1" dirty="0" smtClean="0">
                <a:latin typeface="Palatino Linotype" pitchFamily="18" charset="0"/>
                <a:cs typeface="Times New Roman" pitchFamily="18" charset="0"/>
              </a:rPr>
              <a:t>Школа безопасности для детей 5-7 лет</a:t>
            </a:r>
            <a:br>
              <a:rPr lang="ru-RU" sz="2800" i="1" dirty="0" smtClean="0">
                <a:latin typeface="Palatino Linotype" pitchFamily="18" charset="0"/>
                <a:cs typeface="Times New Roman" pitchFamily="18" charset="0"/>
              </a:rPr>
            </a:br>
            <a:r>
              <a:rPr lang="ru-RU" sz="2000" b="1" u="sng" dirty="0" smtClean="0">
                <a:latin typeface="Palatino Linotype" pitchFamily="18" charset="0"/>
              </a:rPr>
              <a:t>Безопасность в городе</a:t>
            </a:r>
            <a:endParaRPr lang="ru-RU" sz="2000" dirty="0"/>
          </a:p>
        </p:txBody>
      </p:sp>
      <p:sp>
        <p:nvSpPr>
          <p:cNvPr id="3" name="Содержимое 2"/>
          <p:cNvSpPr>
            <a:spLocks noGrp="1"/>
          </p:cNvSpPr>
          <p:nvPr>
            <p:ph idx="1"/>
          </p:nvPr>
        </p:nvSpPr>
        <p:spPr>
          <a:xfrm>
            <a:off x="395536" y="1196752"/>
            <a:ext cx="8568952" cy="5373216"/>
          </a:xfrm>
        </p:spPr>
        <p:txBody>
          <a:bodyPr>
            <a:normAutofit fontScale="47500" lnSpcReduction="20000"/>
          </a:bodyPr>
          <a:lstStyle/>
          <a:p>
            <a:r>
              <a:rPr lang="ru-RU" sz="3800" b="1" dirty="0" smtClean="0">
                <a:latin typeface="Palatino Linotype" pitchFamily="18" charset="0"/>
              </a:rPr>
              <a:t>Не облокачиваться на любые перила.</a:t>
            </a:r>
            <a:r>
              <a:rPr lang="ru-RU" sz="3800" dirty="0" smtClean="0">
                <a:latin typeface="Palatino Linotype" pitchFamily="18" charset="0"/>
              </a:rPr>
              <a:t> Даже если кажется, что они крепкие. Особенно опасны перила открытого типа (когда балкон </a:t>
            </a:r>
            <a:r>
              <a:rPr lang="ru-RU" sz="3800" dirty="0" err="1" smtClean="0">
                <a:latin typeface="Palatino Linotype" pitchFamily="18" charset="0"/>
              </a:rPr>
              <a:t>незастекленный</a:t>
            </a:r>
            <a:r>
              <a:rPr lang="ru-RU" sz="3800" dirty="0" smtClean="0">
                <a:latin typeface="Palatino Linotype" pitchFamily="18" charset="0"/>
              </a:rPr>
              <a:t>). </a:t>
            </a:r>
          </a:p>
          <a:p>
            <a:endParaRPr lang="ru-RU" sz="3800" dirty="0" smtClean="0">
              <a:latin typeface="Palatino Linotype" pitchFamily="18" charset="0"/>
            </a:endParaRPr>
          </a:p>
          <a:p>
            <a:r>
              <a:rPr lang="ru-RU" sz="3800" b="1" dirty="0" smtClean="0">
                <a:latin typeface="Palatino Linotype" pitchFamily="18" charset="0"/>
              </a:rPr>
              <a:t>Не садиться на ограждения, перила и поручни эскалатора.</a:t>
            </a:r>
            <a:r>
              <a:rPr lang="ru-RU" sz="3800" dirty="0" smtClean="0">
                <a:latin typeface="Palatino Linotype" pitchFamily="18" charset="0"/>
              </a:rPr>
              <a:t> Только за последние месяцы несколько детей в разных городах упали со второго этажа в ТЦ, облокотившись или сев на перила эскалатора.</a:t>
            </a:r>
          </a:p>
          <a:p>
            <a:endParaRPr lang="ru-RU" sz="3800" dirty="0" smtClean="0">
              <a:latin typeface="Palatino Linotype" pitchFamily="18" charset="0"/>
            </a:endParaRPr>
          </a:p>
          <a:p>
            <a:r>
              <a:rPr lang="ru-RU" sz="3800" b="1" dirty="0" smtClean="0">
                <a:latin typeface="Palatino Linotype" pitchFamily="18" charset="0"/>
              </a:rPr>
              <a:t>Не стоять близко к краю платформы в метро и на железнодорожных станциях.</a:t>
            </a:r>
            <a:r>
              <a:rPr lang="ru-RU" sz="3800" dirty="0" smtClean="0">
                <a:latin typeface="Palatino Linotype" pitchFamily="18" charset="0"/>
              </a:rPr>
              <a:t> Даже если сам не собираешься подходить еще ближе, кто-то может случайно толкнуть, а это небезопасно.</a:t>
            </a:r>
          </a:p>
          <a:p>
            <a:endParaRPr lang="ru-RU" sz="3800" dirty="0" smtClean="0">
              <a:latin typeface="Palatino Linotype" pitchFamily="18" charset="0"/>
            </a:endParaRPr>
          </a:p>
          <a:p>
            <a:r>
              <a:rPr lang="ru-RU" sz="3800" b="1" dirty="0" smtClean="0">
                <a:latin typeface="Palatino Linotype" pitchFamily="18" charset="0"/>
              </a:rPr>
              <a:t>Не стоять и не ходить близко к проезжей части.</a:t>
            </a:r>
            <a:r>
              <a:rPr lang="ru-RU" sz="3800" dirty="0" smtClean="0">
                <a:latin typeface="Palatino Linotype" pitchFamily="18" charset="0"/>
              </a:rPr>
              <a:t> И зимой такое правило еще более актуально, ведь на дорогах образуется наледь: машины чаще заносит, тормозной путь больше.</a:t>
            </a:r>
          </a:p>
          <a:p>
            <a:endParaRPr lang="ru-RU" sz="3800" dirty="0" smtClean="0">
              <a:latin typeface="Palatino Linotype" pitchFamily="18" charset="0"/>
            </a:endParaRPr>
          </a:p>
          <a:p>
            <a:r>
              <a:rPr lang="ru-RU" sz="3800" b="1" dirty="0" smtClean="0">
                <a:latin typeface="Palatino Linotype" pitchFamily="18" charset="0"/>
              </a:rPr>
              <a:t>Не забегать в отправляющий транспорт,                                                              двери которого вот-вот закроются. </a:t>
            </a:r>
          </a:p>
          <a:p>
            <a:endParaRPr lang="ru-RU" sz="3800" dirty="0" smtClean="0">
              <a:latin typeface="Palatino Linotype" pitchFamily="18" charset="0"/>
            </a:endParaRPr>
          </a:p>
          <a:p>
            <a:r>
              <a:rPr lang="ru-RU" sz="3800" dirty="0" smtClean="0">
                <a:latin typeface="Palatino Linotype" pitchFamily="18" charset="0"/>
              </a:rPr>
              <a:t>Спускаясь или поднимаясь по лестнице,                                      </a:t>
            </a:r>
            <a:r>
              <a:rPr lang="ru-RU" sz="3800" b="1" dirty="0" smtClean="0">
                <a:latin typeface="Palatino Linotype" pitchFamily="18" charset="0"/>
              </a:rPr>
              <a:t>внимательно смотреть под ноги.</a:t>
            </a:r>
            <a:endParaRPr lang="ru-RU" sz="3800" dirty="0" smtClean="0">
              <a:latin typeface="Palatino Linotype" pitchFamily="18" charset="0"/>
            </a:endParaRP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24689840-oko-stadt-symbol-umgebung-freundlich-zuhause-konzept-mit-baume-und-gebaude-okologisch-stadt-dorf-lebensstil-illustration-suss-erde-tag-landschaft-oder-szene-vektor.jpg"/>
          <p:cNvPicPr>
            <a:picLocks noChangeAspect="1"/>
          </p:cNvPicPr>
          <p:nvPr/>
        </p:nvPicPr>
        <p:blipFill>
          <a:blip r:embed="rId2" cstate="print"/>
          <a:stretch>
            <a:fillRect/>
          </a:stretch>
        </p:blipFill>
        <p:spPr>
          <a:xfrm>
            <a:off x="5796136" y="4653136"/>
            <a:ext cx="3347864" cy="2015693"/>
          </a:xfrm>
          <a:prstGeom prst="rect">
            <a:avLst/>
          </a:prstGeom>
        </p:spPr>
      </p:pic>
      <p:sp>
        <p:nvSpPr>
          <p:cNvPr id="2" name="Заголовок 1"/>
          <p:cNvSpPr>
            <a:spLocks noGrp="1"/>
          </p:cNvSpPr>
          <p:nvPr>
            <p:ph type="title"/>
          </p:nvPr>
        </p:nvSpPr>
        <p:spPr/>
        <p:txBody>
          <a:bodyPr>
            <a:normAutofit/>
          </a:bodyPr>
          <a:lstStyle/>
          <a:p>
            <a:r>
              <a:rPr lang="ru-RU" sz="2800" i="1" dirty="0" smtClean="0">
                <a:latin typeface="Palatino Linotype" pitchFamily="18" charset="0"/>
                <a:cs typeface="Times New Roman" pitchFamily="18" charset="0"/>
              </a:rPr>
              <a:t>Школа безопасности для детей 5-7 лет</a:t>
            </a:r>
            <a:br>
              <a:rPr lang="ru-RU" sz="2800" i="1" dirty="0" smtClean="0">
                <a:latin typeface="Palatino Linotype" pitchFamily="18" charset="0"/>
                <a:cs typeface="Times New Roman" pitchFamily="18" charset="0"/>
              </a:rPr>
            </a:br>
            <a:r>
              <a:rPr lang="ru-RU" sz="2000" b="1" u="sng" dirty="0" smtClean="0">
                <a:latin typeface="Palatino Linotype" pitchFamily="18" charset="0"/>
              </a:rPr>
              <a:t>Безопасность в городе</a:t>
            </a:r>
            <a:endParaRPr lang="ru-RU" sz="2000" dirty="0"/>
          </a:p>
        </p:txBody>
      </p:sp>
      <p:sp>
        <p:nvSpPr>
          <p:cNvPr id="3" name="Содержимое 2"/>
          <p:cNvSpPr>
            <a:spLocks noGrp="1"/>
          </p:cNvSpPr>
          <p:nvPr>
            <p:ph idx="1"/>
          </p:nvPr>
        </p:nvSpPr>
        <p:spPr>
          <a:xfrm>
            <a:off x="251520" y="1268760"/>
            <a:ext cx="8445624" cy="5328592"/>
          </a:xfrm>
        </p:spPr>
        <p:txBody>
          <a:bodyPr>
            <a:normAutofit fontScale="47500" lnSpcReduction="20000"/>
          </a:bodyPr>
          <a:lstStyle/>
          <a:p>
            <a:r>
              <a:rPr lang="ru-RU" sz="3400" b="1" dirty="0" smtClean="0">
                <a:latin typeface="Palatino Linotype" pitchFamily="18" charset="0"/>
              </a:rPr>
              <a:t>Переходить дорогу только в положенных местах и лишь убедившись, что машины остановились.</a:t>
            </a:r>
            <a:r>
              <a:rPr lang="ru-RU" sz="3400" dirty="0" smtClean="0">
                <a:latin typeface="Palatino Linotype" pitchFamily="18" charset="0"/>
              </a:rPr>
              <a:t> Помните и объясняйте детям: от того, что это пешеходный переход, между вами и машиной не вырастает нерушимая стена.</a:t>
            </a:r>
          </a:p>
          <a:p>
            <a:endParaRPr lang="ru-RU" sz="3400" dirty="0" smtClean="0">
              <a:latin typeface="Palatino Linotype" pitchFamily="18" charset="0"/>
            </a:endParaRPr>
          </a:p>
          <a:p>
            <a:r>
              <a:rPr lang="ru-RU" sz="3400" b="1" dirty="0" smtClean="0">
                <a:latin typeface="Palatino Linotype" pitchFamily="18" charset="0"/>
              </a:rPr>
              <a:t>Всегда оставлять хотя бы одно ухо без наушника. </a:t>
            </a:r>
            <a:r>
              <a:rPr lang="ru-RU" sz="3400" dirty="0" smtClean="0">
                <a:latin typeface="Palatino Linotype" pitchFamily="18" charset="0"/>
              </a:rPr>
              <a:t>Ведь нужно слышать хотя бы одним ухом, что происходит вокруг. А переходя дорогу, лучше и вовсе отключать аудио.</a:t>
            </a:r>
          </a:p>
          <a:p>
            <a:endParaRPr lang="ru-RU" sz="3400" dirty="0" smtClean="0">
              <a:latin typeface="Palatino Linotype" pitchFamily="18" charset="0"/>
            </a:endParaRPr>
          </a:p>
          <a:p>
            <a:r>
              <a:rPr lang="ru-RU" sz="3400" b="1" dirty="0" smtClean="0">
                <a:latin typeface="Palatino Linotype" pitchFamily="18" charset="0"/>
              </a:rPr>
              <a:t>Не утыкаться в смартфон, </a:t>
            </a:r>
            <a:r>
              <a:rPr lang="ru-RU" sz="3400" dirty="0" smtClean="0">
                <a:latin typeface="Palatino Linotype" pitchFamily="18" charset="0"/>
              </a:rPr>
              <a:t>передвигаясь по улице.</a:t>
            </a:r>
          </a:p>
          <a:p>
            <a:endParaRPr lang="ru-RU" sz="3400" dirty="0" smtClean="0">
              <a:latin typeface="Palatino Linotype" pitchFamily="18" charset="0"/>
            </a:endParaRPr>
          </a:p>
          <a:p>
            <a:r>
              <a:rPr lang="ru-RU" sz="3400" b="1" dirty="0" smtClean="0">
                <a:latin typeface="Palatino Linotype" pitchFamily="18" charset="0"/>
              </a:rPr>
              <a:t> Избегать малолюдных, плохо освещенных мест.</a:t>
            </a:r>
          </a:p>
          <a:p>
            <a:endParaRPr lang="ru-RU" sz="3400" dirty="0" smtClean="0">
              <a:latin typeface="Palatino Linotype" pitchFamily="18" charset="0"/>
            </a:endParaRPr>
          </a:p>
          <a:p>
            <a:r>
              <a:rPr lang="ru-RU" sz="3400" b="1" dirty="0" smtClean="0">
                <a:latin typeface="Palatino Linotype" pitchFamily="18" charset="0"/>
              </a:rPr>
              <a:t> Избегать столпотворений.</a:t>
            </a:r>
            <a:r>
              <a:rPr lang="ru-RU" sz="3400" dirty="0" smtClean="0">
                <a:latin typeface="Palatino Linotype" pitchFamily="18" charset="0"/>
              </a:rPr>
              <a:t> А если оказался в толпе, стараться не упасть, но продвинуться ближе к углам, стенам или другим опорам.</a:t>
            </a:r>
          </a:p>
          <a:p>
            <a:endParaRPr lang="ru-RU" sz="3400" dirty="0" smtClean="0">
              <a:latin typeface="Palatino Linotype" pitchFamily="18" charset="0"/>
            </a:endParaRPr>
          </a:p>
          <a:p>
            <a:r>
              <a:rPr lang="ru-RU" sz="3400" b="1" dirty="0" smtClean="0">
                <a:latin typeface="Palatino Linotype" pitchFamily="18" charset="0"/>
              </a:rPr>
              <a:t> Не садиться в машину к незнакомцам.</a:t>
            </a:r>
            <a:r>
              <a:rPr lang="ru-RU" sz="3400" dirty="0" smtClean="0">
                <a:latin typeface="Palatino Linotype" pitchFamily="18" charset="0"/>
              </a:rPr>
              <a:t>                                                                     Даже если это уличное такси. Лучше вызывать через приложения.</a:t>
            </a:r>
          </a:p>
          <a:p>
            <a:endParaRPr lang="ru-RU" sz="3400" dirty="0" smtClean="0">
              <a:latin typeface="Palatino Linotype" pitchFamily="18" charset="0"/>
            </a:endParaRPr>
          </a:p>
          <a:p>
            <a:r>
              <a:rPr lang="ru-RU" sz="3400" dirty="0" smtClean="0">
                <a:latin typeface="Palatino Linotype" pitchFamily="18" charset="0"/>
              </a:rPr>
              <a:t> </a:t>
            </a:r>
            <a:r>
              <a:rPr lang="ru-RU" sz="3400" b="1" dirty="0" smtClean="0">
                <a:latin typeface="Palatino Linotype" pitchFamily="18" charset="0"/>
              </a:rPr>
              <a:t>Не жалеть вещей, если напал вор.                                                                                          </a:t>
            </a:r>
            <a:r>
              <a:rPr lang="ru-RU" sz="3400" dirty="0" smtClean="0">
                <a:latin typeface="Palatino Linotype" pitchFamily="18" charset="0"/>
              </a:rPr>
              <a:t>Лучше отдать все, что он просит, но сохранить здоровье и жизнь.                                           Но кричать и сопротивляться, если кто-то пытается причинить                            физический вред на месте или похитить.</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pngtree-night-town-illustration-vector-on-white-background-png-image_2029545.jpg"/>
          <p:cNvPicPr>
            <a:picLocks noChangeAspect="1"/>
          </p:cNvPicPr>
          <p:nvPr/>
        </p:nvPicPr>
        <p:blipFill>
          <a:blip r:embed="rId2" cstate="print"/>
          <a:stretch>
            <a:fillRect/>
          </a:stretch>
        </p:blipFill>
        <p:spPr>
          <a:xfrm>
            <a:off x="6003032" y="3717032"/>
            <a:ext cx="3140968" cy="3140968"/>
          </a:xfrm>
          <a:prstGeom prst="rect">
            <a:avLst/>
          </a:prstGeom>
        </p:spPr>
      </p:pic>
      <p:sp>
        <p:nvSpPr>
          <p:cNvPr id="2" name="Заголовок 1"/>
          <p:cNvSpPr>
            <a:spLocks noGrp="1"/>
          </p:cNvSpPr>
          <p:nvPr>
            <p:ph type="title"/>
          </p:nvPr>
        </p:nvSpPr>
        <p:spPr>
          <a:xfrm>
            <a:off x="467544" y="0"/>
            <a:ext cx="8229600" cy="1143000"/>
          </a:xfrm>
        </p:spPr>
        <p:txBody>
          <a:bodyPr>
            <a:normAutofit/>
          </a:bodyPr>
          <a:lstStyle/>
          <a:p>
            <a:r>
              <a:rPr lang="ru-RU" sz="2800" i="1" dirty="0" smtClean="0">
                <a:latin typeface="Palatino Linotype" pitchFamily="18" charset="0"/>
                <a:cs typeface="Times New Roman" pitchFamily="18" charset="0"/>
              </a:rPr>
              <a:t>Школа безопасности для детей 12-17 лет</a:t>
            </a:r>
            <a:endParaRPr lang="ru-RU" sz="2800" dirty="0"/>
          </a:p>
        </p:txBody>
      </p:sp>
      <p:sp>
        <p:nvSpPr>
          <p:cNvPr id="3" name="Содержимое 2"/>
          <p:cNvSpPr>
            <a:spLocks noGrp="1"/>
          </p:cNvSpPr>
          <p:nvPr>
            <p:ph idx="1"/>
          </p:nvPr>
        </p:nvSpPr>
        <p:spPr>
          <a:xfrm>
            <a:off x="467544" y="1052736"/>
            <a:ext cx="8229600" cy="5688632"/>
          </a:xfrm>
        </p:spPr>
        <p:txBody>
          <a:bodyPr>
            <a:normAutofit fontScale="85000" lnSpcReduction="10000"/>
          </a:bodyPr>
          <a:lstStyle/>
          <a:p>
            <a:pPr algn="ctr">
              <a:buNone/>
            </a:pPr>
            <a:r>
              <a:rPr lang="ru-RU" sz="2400" b="1" u="sng" dirty="0" smtClean="0">
                <a:latin typeface="Palatino Linotype" pitchFamily="18" charset="0"/>
              </a:rPr>
              <a:t>Правила безопасности в темное время суток</a:t>
            </a:r>
          </a:p>
          <a:p>
            <a:pPr algn="ctr">
              <a:buNone/>
            </a:pPr>
            <a:endParaRPr lang="ru-RU" sz="1800" dirty="0" smtClean="0">
              <a:latin typeface="Palatino Linotype" pitchFamily="18" charset="0"/>
            </a:endParaRPr>
          </a:p>
          <a:p>
            <a:r>
              <a:rPr lang="ru-RU" sz="1800" b="1" dirty="0" smtClean="0">
                <a:latin typeface="Palatino Linotype" pitchFamily="18" charset="0"/>
              </a:rPr>
              <a:t>С наступлением осеннего сезона тема безопасности в темное время суток вновь становится более актуальной. Хотим напомнить основные моменты.</a:t>
            </a:r>
          </a:p>
          <a:p>
            <a:endParaRPr lang="ru-RU" sz="1800" dirty="0" smtClean="0">
              <a:latin typeface="Palatino Linotype" pitchFamily="18" charset="0"/>
            </a:endParaRPr>
          </a:p>
          <a:p>
            <a:r>
              <a:rPr lang="ru-RU" sz="1800" b="1" dirty="0" smtClean="0">
                <a:latin typeface="Palatino Linotype" pitchFamily="18" charset="0"/>
              </a:rPr>
              <a:t>Повторите правила дорожного движения, обратив внимание на </a:t>
            </a:r>
            <a:r>
              <a:rPr lang="ru-RU" sz="1800" dirty="0" smtClean="0">
                <a:latin typeface="Palatino Linotype" pitchFamily="18" charset="0"/>
              </a:rPr>
              <a:t>то, что, дожидаясь транспорт, нельзя стоять близко к дороге, а, двигаясь вдоль проезжей части, идти следует навстречу потоку, а не спиной к нему. </a:t>
            </a:r>
          </a:p>
          <a:p>
            <a:endParaRPr lang="ru-RU" sz="1800" dirty="0" smtClean="0">
              <a:latin typeface="Palatino Linotype" pitchFamily="18" charset="0"/>
            </a:endParaRPr>
          </a:p>
          <a:p>
            <a:r>
              <a:rPr lang="ru-RU" sz="1800" b="1" dirty="0" smtClean="0">
                <a:latin typeface="Palatino Linotype" pitchFamily="18" charset="0"/>
              </a:rPr>
              <a:t>Использовать светоотражающие элементы. </a:t>
            </a:r>
            <a:r>
              <a:rPr lang="ru-RU" sz="1800" dirty="0" smtClean="0">
                <a:latin typeface="Palatino Linotype" pitchFamily="18" charset="0"/>
              </a:rPr>
              <a:t>Они позволяют водителям увидеть пешехода за 200</a:t>
            </a:r>
            <a:r>
              <a:rPr lang="ru-RU" sz="1800" b="1" dirty="0" smtClean="0">
                <a:latin typeface="Palatino Linotype" pitchFamily="18" charset="0"/>
              </a:rPr>
              <a:t> –</a:t>
            </a:r>
            <a:r>
              <a:rPr lang="ru-RU" sz="1800" dirty="0" smtClean="0">
                <a:latin typeface="Palatino Linotype" pitchFamily="18" charset="0"/>
              </a:rPr>
              <a:t> 300 метров.</a:t>
            </a:r>
            <a:r>
              <a:rPr lang="ru-RU" sz="1800" b="1" dirty="0" smtClean="0">
                <a:latin typeface="Palatino Linotype" pitchFamily="18" charset="0"/>
              </a:rPr>
              <a:t> </a:t>
            </a:r>
          </a:p>
          <a:p>
            <a:endParaRPr lang="ru-RU" sz="1800" dirty="0" smtClean="0">
              <a:latin typeface="Palatino Linotype" pitchFamily="18" charset="0"/>
            </a:endParaRPr>
          </a:p>
          <a:p>
            <a:r>
              <a:rPr lang="ru-RU" sz="1800" b="1" dirty="0" smtClean="0">
                <a:latin typeface="Palatino Linotype" pitchFamily="18" charset="0"/>
              </a:rPr>
              <a:t>Убирать от глаз посторонних дорогие вещи.                                                          </a:t>
            </a:r>
            <a:r>
              <a:rPr lang="ru-RU" sz="1800" dirty="0" smtClean="0">
                <a:latin typeface="Palatino Linotype" pitchFamily="18" charset="0"/>
              </a:rPr>
              <a:t>Новомодные смартфоны, ювелирные украшения, прочие подобные вещи привлекают ненужное внимание преступников. </a:t>
            </a:r>
          </a:p>
          <a:p>
            <a:endParaRPr lang="ru-RU" sz="1800" dirty="0" smtClean="0">
              <a:latin typeface="Palatino Linotype" pitchFamily="18" charset="0"/>
            </a:endParaRPr>
          </a:p>
          <a:p>
            <a:r>
              <a:rPr lang="ru-RU" sz="1800" b="1" dirty="0" smtClean="0">
                <a:latin typeface="Palatino Linotype" pitchFamily="18" charset="0"/>
              </a:rPr>
              <a:t>Выбирать людные, хорошо освещаемые улицы.</a:t>
            </a:r>
            <a:r>
              <a:rPr lang="ru-RU" sz="1800" dirty="0" smtClean="0">
                <a:latin typeface="Palatino Linotype" pitchFamily="18" charset="0"/>
              </a:rPr>
              <a:t>                                                 </a:t>
            </a:r>
          </a:p>
          <a:p>
            <a:pPr>
              <a:buNone/>
            </a:pPr>
            <a:r>
              <a:rPr lang="ru-RU" sz="1800" dirty="0" smtClean="0">
                <a:latin typeface="Palatino Linotype" pitchFamily="18" charset="0"/>
              </a:rPr>
              <a:t>       На таких маршрутах не только снижается сама вероятность                               нападения злоумышленника, но и увеличиваются шансы                                                   на получение  помощи от прохожих. </a:t>
            </a:r>
          </a:p>
          <a:p>
            <a:endParaRPr lang="ru-RU" sz="1800" dirty="0" smtClean="0">
              <a:latin typeface="Palatino Linotype" pitchFamily="18" charset="0"/>
            </a:endParaRPr>
          </a:p>
          <a:p>
            <a:r>
              <a:rPr lang="ru-RU" sz="1800" b="1" dirty="0" smtClean="0">
                <a:latin typeface="Palatino Linotype" pitchFamily="18" charset="0"/>
              </a:rPr>
              <a:t>Заранее обговорить маршруты движения из основных мест,                                 посещаемых ребенком.</a:t>
            </a:r>
            <a:r>
              <a:rPr lang="ru-RU" sz="1800" dirty="0" smtClean="0">
                <a:latin typeface="Palatino Linotype" pitchFamily="18" charset="0"/>
              </a:rPr>
              <a:t> </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pngtree-night-town-illustration-vector-on-white-background-png-image_2029545.jpg"/>
          <p:cNvPicPr>
            <a:picLocks noChangeAspect="1"/>
          </p:cNvPicPr>
          <p:nvPr/>
        </p:nvPicPr>
        <p:blipFill>
          <a:blip r:embed="rId2" cstate="print"/>
          <a:stretch>
            <a:fillRect/>
          </a:stretch>
        </p:blipFill>
        <p:spPr>
          <a:xfrm>
            <a:off x="6349380" y="4063380"/>
            <a:ext cx="2794620" cy="2794620"/>
          </a:xfrm>
          <a:prstGeom prst="rect">
            <a:avLst/>
          </a:prstGeom>
        </p:spPr>
      </p:pic>
      <p:sp>
        <p:nvSpPr>
          <p:cNvPr id="2" name="Заголовок 1"/>
          <p:cNvSpPr>
            <a:spLocks noGrp="1"/>
          </p:cNvSpPr>
          <p:nvPr>
            <p:ph type="title"/>
          </p:nvPr>
        </p:nvSpPr>
        <p:spPr>
          <a:xfrm>
            <a:off x="467544" y="188640"/>
            <a:ext cx="8229600" cy="994122"/>
          </a:xfrm>
        </p:spPr>
        <p:txBody>
          <a:bodyPr>
            <a:normAutofit/>
          </a:bodyPr>
          <a:lstStyle/>
          <a:p>
            <a:r>
              <a:rPr lang="ru-RU" sz="2800" i="1" dirty="0" smtClean="0">
                <a:latin typeface="Palatino Linotype" pitchFamily="18" charset="0"/>
                <a:cs typeface="Times New Roman" pitchFamily="18" charset="0"/>
              </a:rPr>
              <a:t>Школа безопасности для детей 12-17 лет</a:t>
            </a:r>
            <a:endParaRPr lang="ru-RU" sz="2800" dirty="0"/>
          </a:p>
        </p:txBody>
      </p:sp>
      <p:sp>
        <p:nvSpPr>
          <p:cNvPr id="3" name="Содержимое 2"/>
          <p:cNvSpPr>
            <a:spLocks noGrp="1"/>
          </p:cNvSpPr>
          <p:nvPr>
            <p:ph idx="1"/>
          </p:nvPr>
        </p:nvSpPr>
        <p:spPr>
          <a:xfrm>
            <a:off x="539552" y="1124744"/>
            <a:ext cx="8229600" cy="5544616"/>
          </a:xfrm>
        </p:spPr>
        <p:txBody>
          <a:bodyPr>
            <a:normAutofit fontScale="25000" lnSpcReduction="20000"/>
          </a:bodyPr>
          <a:lstStyle/>
          <a:p>
            <a:r>
              <a:rPr lang="ru-RU" sz="5600" b="1" dirty="0" smtClean="0">
                <a:latin typeface="Palatino Linotype" pitchFamily="18" charset="0"/>
              </a:rPr>
              <a:t>Кооперироваться.</a:t>
            </a:r>
            <a:r>
              <a:rPr lang="ru-RU" sz="5600" dirty="0" smtClean="0">
                <a:latin typeface="Palatino Linotype" pitchFamily="18" charset="0"/>
              </a:rPr>
              <a:t> Например, обсуждать с другими родителями, чтобы дети, живущие рядом, добирались до дома вместе. </a:t>
            </a:r>
          </a:p>
          <a:p>
            <a:endParaRPr lang="ru-RU" sz="5600" dirty="0" smtClean="0">
              <a:latin typeface="Palatino Linotype" pitchFamily="18" charset="0"/>
            </a:endParaRPr>
          </a:p>
          <a:p>
            <a:r>
              <a:rPr lang="ru-RU" sz="5600" b="1" dirty="0" smtClean="0">
                <a:latin typeface="Palatino Linotype" pitchFamily="18" charset="0"/>
              </a:rPr>
              <a:t>Пользоваться </a:t>
            </a:r>
            <a:r>
              <a:rPr lang="ru-RU" sz="5600" b="1" dirty="0" err="1" smtClean="0">
                <a:latin typeface="Palatino Linotype" pitchFamily="18" charset="0"/>
              </a:rPr>
              <a:t>гаджетами</a:t>
            </a:r>
            <a:r>
              <a:rPr lang="ru-RU" sz="5600" b="1" dirty="0" smtClean="0">
                <a:latin typeface="Palatino Linotype" pitchFamily="18" charset="0"/>
              </a:rPr>
              <a:t> с </a:t>
            </a:r>
            <a:r>
              <a:rPr lang="ru-RU" sz="5600" b="1" dirty="0" err="1" smtClean="0">
                <a:latin typeface="Palatino Linotype" pitchFamily="18" charset="0"/>
              </a:rPr>
              <a:t>gps</a:t>
            </a:r>
            <a:r>
              <a:rPr lang="ru-RU" sz="5600" b="1" dirty="0" smtClean="0">
                <a:latin typeface="Palatino Linotype" pitchFamily="18" charset="0"/>
              </a:rPr>
              <a:t>.</a:t>
            </a:r>
            <a:r>
              <a:rPr lang="ru-RU" sz="5600" dirty="0" smtClean="0">
                <a:latin typeface="Palatino Linotype" pitchFamily="18" charset="0"/>
              </a:rPr>
              <a:t> Какими (часами, брелоками или иным), лучше выбрать самостоятельно. Вы сможете в режиме </a:t>
            </a:r>
            <a:r>
              <a:rPr lang="ru-RU" sz="5600" dirty="0" err="1" smtClean="0">
                <a:latin typeface="Palatino Linotype" pitchFamily="18" charset="0"/>
              </a:rPr>
              <a:t>онлайн</a:t>
            </a:r>
            <a:r>
              <a:rPr lang="ru-RU" sz="5600" dirty="0" smtClean="0">
                <a:latin typeface="Palatino Linotype" pitchFamily="18" charset="0"/>
              </a:rPr>
              <a:t> проверять, где идет ребенок, а значит быть спокойнее, быстрее его найти при необходимости. </a:t>
            </a:r>
          </a:p>
          <a:p>
            <a:endParaRPr lang="ru-RU" sz="5600" dirty="0" smtClean="0">
              <a:latin typeface="Palatino Linotype" pitchFamily="18" charset="0"/>
            </a:endParaRPr>
          </a:p>
          <a:p>
            <a:r>
              <a:rPr lang="ru-RU" sz="5600" b="1" dirty="0" smtClean="0">
                <a:latin typeface="Palatino Linotype" pitchFamily="18" charset="0"/>
              </a:rPr>
              <a:t>Не контактировать с посторонними. </a:t>
            </a:r>
            <a:r>
              <a:rPr lang="ru-RU" sz="5600" dirty="0" smtClean="0">
                <a:latin typeface="Palatino Linotype" pitchFamily="18" charset="0"/>
              </a:rPr>
              <a:t>Расскажите, что куда-то идти можно только с теми, кто входит в «круг своих» (те, кому вы без сомнения доверите жизнь ребенка). И разговаривать, даже если за помощью обратился пожилой человек, без присутствия своих старших нельзя. Взрослые должны обращаться ко взрослым, не к детям. Мы не призываем учить безразличию, но правило «не разговаривать с посторонними» не просто так возникло.</a:t>
            </a:r>
          </a:p>
          <a:p>
            <a:endParaRPr lang="ru-RU" sz="5600" dirty="0" smtClean="0">
              <a:latin typeface="Palatino Linotype" pitchFamily="18" charset="0"/>
            </a:endParaRPr>
          </a:p>
          <a:p>
            <a:r>
              <a:rPr lang="ru-RU" sz="5600" b="1" dirty="0" smtClean="0">
                <a:latin typeface="Palatino Linotype" pitchFamily="18" charset="0"/>
              </a:rPr>
              <a:t>Учить внимательности. </a:t>
            </a:r>
            <a:r>
              <a:rPr lang="ru-RU" sz="5600" dirty="0" smtClean="0">
                <a:latin typeface="Palatino Linotype" pitchFamily="18" charset="0"/>
              </a:rPr>
              <a:t>Договоритесь, если ребенок замечает подозрительного человека, ему нужно как можно скорее зайти в людное место (в тот же магазин), объяснить ситуацию сотрудникам или подойти к женщине с ребенком. А еще, конечно, обязательно позвонить кому-то из «круга своих».</a:t>
            </a:r>
          </a:p>
          <a:p>
            <a:endParaRPr lang="ru-RU" sz="5600" dirty="0" smtClean="0">
              <a:latin typeface="Palatino Linotype" pitchFamily="18" charset="0"/>
            </a:endParaRPr>
          </a:p>
          <a:p>
            <a:r>
              <a:rPr lang="ru-RU" sz="5600" b="1" dirty="0" smtClean="0">
                <a:latin typeface="Palatino Linotype" pitchFamily="18" charset="0"/>
              </a:rPr>
              <a:t>Защищаться всеми возможными способами. </a:t>
            </a:r>
          </a:p>
          <a:p>
            <a:pPr>
              <a:buNone/>
            </a:pPr>
            <a:r>
              <a:rPr lang="ru-RU" sz="5600" b="1" dirty="0" smtClean="0">
                <a:latin typeface="Palatino Linotype" pitchFamily="18" charset="0"/>
              </a:rPr>
              <a:t>        </a:t>
            </a:r>
            <a:r>
              <a:rPr lang="ru-RU" sz="5600" dirty="0" smtClean="0">
                <a:latin typeface="Palatino Linotype" pitchFamily="18" charset="0"/>
              </a:rPr>
              <a:t>Кричать, драться, кусаться, шуметь, </a:t>
            </a:r>
            <a:r>
              <a:rPr lang="ru-RU" sz="5600" b="1" dirty="0" smtClean="0">
                <a:latin typeface="Palatino Linotype" pitchFamily="18" charset="0"/>
              </a:rPr>
              <a:t>–</a:t>
            </a:r>
            <a:r>
              <a:rPr lang="ru-RU" sz="5600" dirty="0" smtClean="0">
                <a:latin typeface="Palatino Linotype" pitchFamily="18" charset="0"/>
              </a:rPr>
              <a:t> делать все то, что поможет                                                          не только отпугнуть злоумышленника, возможно, даже вырваться                                                      из его хватки, но и привлечь внимание прохожих.                                                                                              Если кто-то незнакомый навязчиво пытается заговорить,                                                        приблизиться, нужно незамедлительно бежать и очень громко кричать. </a:t>
            </a:r>
          </a:p>
          <a:p>
            <a:endParaRPr lang="ru-RU" sz="5600" dirty="0" smtClean="0">
              <a:latin typeface="Palatino Linotype" pitchFamily="18" charset="0"/>
            </a:endParaRPr>
          </a:p>
          <a:p>
            <a:r>
              <a:rPr lang="ru-RU" sz="5600" b="1" dirty="0" smtClean="0">
                <a:latin typeface="Palatino Linotype" pitchFamily="18" charset="0"/>
              </a:rPr>
              <a:t>Практиковать меры защиты. </a:t>
            </a:r>
            <a:endParaRPr lang="ru-RU" sz="5600" dirty="0" smtClean="0">
              <a:latin typeface="Palatino Linotype" pitchFamily="18" charset="0"/>
            </a:endParaRP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unnamed.jpg"/>
          <p:cNvPicPr>
            <a:picLocks noChangeAspect="1"/>
          </p:cNvPicPr>
          <p:nvPr/>
        </p:nvPicPr>
        <p:blipFill>
          <a:blip r:embed="rId3" cstate="print"/>
          <a:stretch>
            <a:fillRect/>
          </a:stretch>
        </p:blipFill>
        <p:spPr>
          <a:xfrm>
            <a:off x="6012160" y="4437112"/>
            <a:ext cx="2860576" cy="2290696"/>
          </a:xfrm>
          <a:prstGeom prst="rect">
            <a:avLst/>
          </a:prstGeom>
        </p:spPr>
      </p:pic>
      <p:sp>
        <p:nvSpPr>
          <p:cNvPr id="2" name="Заголовок 1"/>
          <p:cNvSpPr>
            <a:spLocks noGrp="1"/>
          </p:cNvSpPr>
          <p:nvPr>
            <p:ph type="title"/>
          </p:nvPr>
        </p:nvSpPr>
        <p:spPr>
          <a:xfrm>
            <a:off x="539552" y="764704"/>
            <a:ext cx="8229600" cy="576064"/>
          </a:xfrm>
        </p:spPr>
        <p:txBody>
          <a:bodyPr>
            <a:normAutofit fontScale="90000"/>
          </a:bodyPr>
          <a:lstStyle/>
          <a:p>
            <a:r>
              <a:rPr lang="ru-RU" sz="3200" i="1" dirty="0" smtClean="0">
                <a:latin typeface="Palatino Linotype" pitchFamily="18" charset="0"/>
                <a:cs typeface="Times New Roman" pitchFamily="18" charset="0"/>
              </a:rPr>
              <a:t>Школа безопасности для детей 0-1 года</a:t>
            </a:r>
            <a:br>
              <a:rPr lang="ru-RU" sz="3200" i="1" dirty="0" smtClean="0">
                <a:latin typeface="Palatino Linotype" pitchFamily="18" charset="0"/>
                <a:cs typeface="Times New Roman" pitchFamily="18" charset="0"/>
              </a:rPr>
            </a:br>
            <a:r>
              <a:rPr lang="ru-RU" sz="2800" dirty="0" smtClean="0"/>
              <a:t/>
            </a:r>
            <a:br>
              <a:rPr lang="ru-RU" sz="2800" dirty="0" smtClean="0"/>
            </a:br>
            <a:endParaRPr lang="ru-RU" sz="3200" i="1" dirty="0">
              <a:latin typeface="Times New Roman" pitchFamily="18" charset="0"/>
              <a:cs typeface="Times New Roman" pitchFamily="18" charset="0"/>
            </a:endParaRPr>
          </a:p>
        </p:txBody>
      </p:sp>
      <p:sp>
        <p:nvSpPr>
          <p:cNvPr id="3" name="Содержимое 2"/>
          <p:cNvSpPr>
            <a:spLocks noGrp="1"/>
          </p:cNvSpPr>
          <p:nvPr>
            <p:ph idx="1"/>
          </p:nvPr>
        </p:nvSpPr>
        <p:spPr>
          <a:xfrm>
            <a:off x="395536" y="980728"/>
            <a:ext cx="8280920" cy="5733256"/>
          </a:xfrm>
        </p:spPr>
        <p:txBody>
          <a:bodyPr>
            <a:normAutofit/>
          </a:bodyPr>
          <a:lstStyle/>
          <a:p>
            <a:pPr lvl="0" algn="ctr">
              <a:buNone/>
            </a:pPr>
            <a:r>
              <a:rPr lang="ru-RU" sz="1200" dirty="0" smtClean="0">
                <a:latin typeface="Palatino Linotype" pitchFamily="18" charset="0"/>
                <a:cs typeface="Times New Roman" pitchFamily="18" charset="0"/>
              </a:rPr>
              <a:t>Дети – настоящие исследователи, и изучение мира всегда начинают с дома. Любопытство заставляет их заглядывать в самые укромные уголки квартиры, взбираться на все, что возможно. И, вообще, делать все то, что поможет узнать свое жилище получше. </a:t>
            </a:r>
            <a:br>
              <a:rPr lang="ru-RU" sz="1200" dirty="0" smtClean="0">
                <a:latin typeface="Palatino Linotype" pitchFamily="18" charset="0"/>
                <a:cs typeface="Times New Roman" pitchFamily="18" charset="0"/>
              </a:rPr>
            </a:br>
            <a:r>
              <a:rPr lang="ru-RU" sz="1200" b="1" dirty="0" smtClean="0">
                <a:latin typeface="Palatino Linotype" pitchFamily="18" charset="0"/>
                <a:cs typeface="Times New Roman" pitchFamily="18" charset="0"/>
              </a:rPr>
              <a:t>Чтобы дом был максимально безопасным для ребенка, не пренебрегайте такими мерами:</a:t>
            </a:r>
          </a:p>
          <a:p>
            <a:pPr lvl="0" algn="ctr">
              <a:buNone/>
            </a:pPr>
            <a:endParaRPr lang="ru-RU" sz="1200" b="1" dirty="0" smtClean="0">
              <a:latin typeface="Palatino Linotype" pitchFamily="18" charset="0"/>
              <a:cs typeface="Times New Roman" pitchFamily="18" charset="0"/>
            </a:endParaRPr>
          </a:p>
          <a:p>
            <a:pPr lvl="0"/>
            <a:r>
              <a:rPr lang="ru-RU" sz="1600" b="1" dirty="0" smtClean="0">
                <a:latin typeface="Palatino Linotype" pitchFamily="18" charset="0"/>
                <a:cs typeface="Times New Roman" pitchFamily="18" charset="0"/>
              </a:rPr>
              <a:t>Используйте специальные устройства, настройки на технике, предметы и вещи.</a:t>
            </a:r>
            <a:endParaRPr lang="ru-RU" sz="1600" dirty="0" smtClean="0">
              <a:latin typeface="Palatino Linotype" pitchFamily="18" charset="0"/>
              <a:cs typeface="Times New Roman" pitchFamily="18" charset="0"/>
            </a:endParaRPr>
          </a:p>
          <a:p>
            <a:pPr lvl="0"/>
            <a:r>
              <a:rPr lang="ru-RU" sz="1600" b="1" dirty="0" smtClean="0">
                <a:latin typeface="Palatino Linotype" pitchFamily="18" charset="0"/>
                <a:cs typeface="Times New Roman" pitchFamily="18" charset="0"/>
              </a:rPr>
              <a:t>Бортик для кровати, дивана или сетка </a:t>
            </a:r>
            <a:r>
              <a:rPr lang="ru-RU" sz="1600" dirty="0" smtClean="0">
                <a:latin typeface="Palatino Linotype" pitchFamily="18" charset="0"/>
                <a:cs typeface="Times New Roman" pitchFamily="18" charset="0"/>
              </a:rPr>
              <a:t>для них не дадут детям упасть.</a:t>
            </a:r>
          </a:p>
          <a:p>
            <a:pPr lvl="0"/>
            <a:r>
              <a:rPr lang="ru-RU" sz="1600" b="1" dirty="0" smtClean="0">
                <a:latin typeface="Palatino Linotype" pitchFamily="18" charset="0"/>
                <a:cs typeface="Times New Roman" pitchFamily="18" charset="0"/>
              </a:rPr>
              <a:t>Манеж напольный </a:t>
            </a:r>
            <a:r>
              <a:rPr lang="ru-RU" sz="1600" dirty="0" smtClean="0">
                <a:latin typeface="Palatino Linotype" pitchFamily="18" charset="0"/>
                <a:cs typeface="Times New Roman" pitchFamily="18" charset="0"/>
              </a:rPr>
              <a:t>позволит заняться своими делами, не боясь, что ребенок неожиданно найдет новое место для игр.</a:t>
            </a:r>
          </a:p>
          <a:p>
            <a:pPr lvl="0"/>
            <a:r>
              <a:rPr lang="ru-RU" sz="1600" b="1" dirty="0" smtClean="0">
                <a:latin typeface="Palatino Linotype" pitchFamily="18" charset="0"/>
                <a:cs typeface="Times New Roman" pitchFamily="18" charset="0"/>
              </a:rPr>
              <a:t>Ворота безопасности и барьеры. </a:t>
            </a:r>
            <a:r>
              <a:rPr lang="ru-RU" sz="1600" dirty="0" smtClean="0">
                <a:latin typeface="Palatino Linotype" pitchFamily="18" charset="0"/>
                <a:cs typeface="Times New Roman" pitchFamily="18" charset="0"/>
              </a:rPr>
              <a:t>Когда малыши начинают ползать или ходить, для их же безопасности не во все помещения в доме можно допускать. Такие ворота и барьеры – отличный помощник в решении задачи «туда нельзя».</a:t>
            </a:r>
          </a:p>
          <a:p>
            <a:pPr lvl="0"/>
            <a:r>
              <a:rPr lang="ru-RU" sz="1600" b="1" dirty="0" smtClean="0">
                <a:latin typeface="Palatino Linotype" pitchFamily="18" charset="0"/>
                <a:cs typeface="Times New Roman" pitchFamily="18" charset="0"/>
              </a:rPr>
              <a:t>Стопоры для дверей. </a:t>
            </a:r>
            <a:r>
              <a:rPr lang="ru-RU" sz="1600" dirty="0" smtClean="0">
                <a:latin typeface="Palatino Linotype" pitchFamily="18" charset="0"/>
                <a:cs typeface="Times New Roman" pitchFamily="18" charset="0"/>
              </a:rPr>
              <a:t>Они защитят от защемлений.</a:t>
            </a:r>
          </a:p>
          <a:p>
            <a:pPr lvl="0"/>
            <a:r>
              <a:rPr lang="ru-RU" sz="1600" b="1" dirty="0" smtClean="0">
                <a:latin typeface="Palatino Linotype" pitchFamily="18" charset="0"/>
                <a:cs typeface="Times New Roman" pitchFamily="18" charset="0"/>
              </a:rPr>
              <a:t>Заглушки для розеток.</a:t>
            </a:r>
            <a:endParaRPr lang="ru-RU" sz="1600" dirty="0" smtClean="0">
              <a:latin typeface="Palatino Linotype" pitchFamily="18" charset="0"/>
              <a:cs typeface="Times New Roman" pitchFamily="18" charset="0"/>
            </a:endParaRPr>
          </a:p>
          <a:p>
            <a:pPr lvl="0"/>
            <a:r>
              <a:rPr lang="ru-RU" sz="1600" b="1" dirty="0" smtClean="0">
                <a:latin typeface="Palatino Linotype" pitchFamily="18" charset="0"/>
                <a:cs typeface="Times New Roman" pitchFamily="18" charset="0"/>
              </a:rPr>
              <a:t>Накладки на углы и блокираторы на мебель, а также холодильник. </a:t>
            </a:r>
            <a:endParaRPr lang="en-US" sz="1600" b="1" dirty="0" smtClean="0">
              <a:latin typeface="Palatino Linotype" pitchFamily="18" charset="0"/>
              <a:cs typeface="Times New Roman" pitchFamily="18" charset="0"/>
            </a:endParaRPr>
          </a:p>
          <a:p>
            <a:pPr lvl="0">
              <a:buNone/>
            </a:pPr>
            <a:r>
              <a:rPr lang="en-US" sz="1600" b="1" dirty="0" smtClean="0">
                <a:latin typeface="Palatino Linotype" pitchFamily="18" charset="0"/>
                <a:cs typeface="Times New Roman" pitchFamily="18" charset="0"/>
              </a:rPr>
              <a:t>       </a:t>
            </a:r>
            <a:r>
              <a:rPr lang="ru-RU" sz="1600" dirty="0" smtClean="0">
                <a:latin typeface="Palatino Linotype" pitchFamily="18" charset="0"/>
                <a:cs typeface="Times New Roman" pitchFamily="18" charset="0"/>
              </a:rPr>
              <a:t>Помогут обезопасить от опасных веществ, которые дети могут </a:t>
            </a:r>
            <a:r>
              <a:rPr lang="en-US" sz="1600" dirty="0" smtClean="0">
                <a:latin typeface="Palatino Linotype" pitchFamily="18" charset="0"/>
                <a:cs typeface="Times New Roman" pitchFamily="18" charset="0"/>
              </a:rPr>
              <a:t>                                </a:t>
            </a:r>
            <a:r>
              <a:rPr lang="ru-RU" sz="1600" dirty="0" smtClean="0">
                <a:latin typeface="Palatino Linotype" pitchFamily="18" charset="0"/>
                <a:cs typeface="Times New Roman" pitchFamily="18" charset="0"/>
              </a:rPr>
              <a:t>съесть, выпить, пролить на себя, которыми могут надышаться. Опять же, ребенок не сможет ничего себе прищемить. И, кроме того, не придется постоянно убирать разбросанные продукты, вещи и предметы.</a:t>
            </a:r>
          </a:p>
          <a:p>
            <a:pPr lvl="0"/>
            <a:endParaRPr lang="ru-RU" sz="1200" dirty="0" smtClean="0">
              <a:latin typeface="Palatino Linotype" pitchFamily="18" charset="0"/>
              <a:cs typeface="Times New Roman" pitchFamily="18" charset="0"/>
            </a:endParaRPr>
          </a:p>
          <a:p>
            <a:pPr lvl="0">
              <a:buNone/>
            </a:pPr>
            <a:endParaRPr lang="ru-RU" sz="1600" dirty="0" smtClean="0">
              <a:latin typeface="Palatino Linotype" pitchFamily="18" charset="0"/>
              <a:cs typeface="Times New Roman" pitchFamily="18" charset="0"/>
            </a:endParaRPr>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229600" cy="1143000"/>
          </a:xfrm>
        </p:spPr>
        <p:txBody>
          <a:bodyPr>
            <a:normAutofit/>
          </a:bodyPr>
          <a:lstStyle/>
          <a:p>
            <a:r>
              <a:rPr lang="ru-RU" sz="2800" i="1" dirty="0" smtClean="0">
                <a:latin typeface="Palatino Linotype" pitchFamily="18" charset="0"/>
                <a:cs typeface="Times New Roman" pitchFamily="18" charset="0"/>
              </a:rPr>
              <a:t>Школа безопасности для детей 12-17 лет</a:t>
            </a:r>
            <a:br>
              <a:rPr lang="ru-RU" sz="2800" i="1" dirty="0" smtClean="0">
                <a:latin typeface="Palatino Linotype" pitchFamily="18" charset="0"/>
                <a:cs typeface="Times New Roman" pitchFamily="18" charset="0"/>
              </a:rPr>
            </a:br>
            <a:r>
              <a:rPr lang="ru-RU" sz="2000" b="1" u="sng" dirty="0" smtClean="0">
                <a:latin typeface="Palatino Linotype" pitchFamily="18" charset="0"/>
                <a:cs typeface="Times New Roman" pitchFamily="18" charset="0"/>
              </a:rPr>
              <a:t>Психологическая помощь</a:t>
            </a:r>
            <a:endParaRPr lang="ru-RU" sz="2000" b="1" u="sng" dirty="0"/>
          </a:p>
        </p:txBody>
      </p:sp>
      <p:sp>
        <p:nvSpPr>
          <p:cNvPr id="3" name="Содержимое 2"/>
          <p:cNvSpPr>
            <a:spLocks noGrp="1"/>
          </p:cNvSpPr>
          <p:nvPr>
            <p:ph idx="1"/>
          </p:nvPr>
        </p:nvSpPr>
        <p:spPr>
          <a:xfrm>
            <a:off x="251520" y="980728"/>
            <a:ext cx="8568952" cy="5616624"/>
          </a:xfrm>
        </p:spPr>
        <p:txBody>
          <a:bodyPr>
            <a:normAutofit fontScale="40000" lnSpcReduction="20000"/>
          </a:bodyPr>
          <a:lstStyle/>
          <a:p>
            <a:pPr>
              <a:buNone/>
            </a:pPr>
            <a:r>
              <a:rPr lang="ru-RU" dirty="0" smtClean="0">
                <a:latin typeface="Palatino Linotype" pitchFamily="18" charset="0"/>
              </a:rPr>
              <a:t>         </a:t>
            </a:r>
            <a:r>
              <a:rPr lang="ru-RU" sz="4000" dirty="0" smtClean="0">
                <a:latin typeface="Palatino Linotype" pitchFamily="18" charset="0"/>
              </a:rPr>
              <a:t>Некоторые люди до сих пор убеждены, что походы к психологу – это напрасная трата денег и блажь. Они упорно стараются не замечать случаев послеродовой депрессии, суицидов на почве несостоявшихся отношений и многих других трагичных инцидентов. И мы </a:t>
            </a:r>
            <a:r>
              <a:rPr lang="ru-RU" sz="4000" b="1" dirty="0" smtClean="0">
                <a:latin typeface="Palatino Linotype" pitchFamily="18" charset="0"/>
              </a:rPr>
              <a:t>хотим напомнить, что просить психологической помощи – это нормально. </a:t>
            </a:r>
          </a:p>
          <a:p>
            <a:pPr>
              <a:buNone/>
            </a:pPr>
            <a:r>
              <a:rPr lang="ru-RU" sz="4000" b="1" dirty="0" smtClean="0">
                <a:latin typeface="Palatino Linotype" pitchFamily="18" charset="0"/>
              </a:rPr>
              <a:t>       Обращаться к психологу можно по самым разным вопросам, но на некоторые, имеющие прямое отношение к детям, мы бы хотели обратить особое внимание:</a:t>
            </a:r>
            <a:endParaRPr lang="ru-RU" sz="4000" dirty="0" smtClean="0">
              <a:latin typeface="Palatino Linotype" pitchFamily="18" charset="0"/>
            </a:endParaRPr>
          </a:p>
          <a:p>
            <a:r>
              <a:rPr lang="ru-RU" sz="4000" dirty="0" smtClean="0">
                <a:latin typeface="Palatino Linotype" pitchFamily="18" charset="0"/>
              </a:rPr>
              <a:t>Послеродовая депрессия.</a:t>
            </a:r>
          </a:p>
          <a:p>
            <a:r>
              <a:rPr lang="ru-RU" sz="4000" dirty="0" smtClean="0">
                <a:latin typeface="Palatino Linotype" pitchFamily="18" charset="0"/>
              </a:rPr>
              <a:t>Развод родителей.</a:t>
            </a:r>
          </a:p>
          <a:p>
            <a:r>
              <a:rPr lang="ru-RU" sz="4000" dirty="0" smtClean="0">
                <a:latin typeface="Palatino Linotype" pitchFamily="18" charset="0"/>
              </a:rPr>
              <a:t>Зависимость от веществ у подростка.</a:t>
            </a:r>
          </a:p>
          <a:p>
            <a:r>
              <a:rPr lang="ru-RU" sz="4000" dirty="0" smtClean="0">
                <a:latin typeface="Palatino Linotype" pitchFamily="18" charset="0"/>
              </a:rPr>
              <a:t>Если ребенок стал жертвой травли, насилия. </a:t>
            </a:r>
          </a:p>
          <a:p>
            <a:r>
              <a:rPr lang="ru-RU" sz="4000" dirty="0" smtClean="0">
                <a:latin typeface="Palatino Linotype" pitchFamily="18" charset="0"/>
              </a:rPr>
              <a:t>Если ребенок пострадал в результате серьезного несчастного случая или теракта.</a:t>
            </a:r>
          </a:p>
          <a:p>
            <a:r>
              <a:rPr lang="ru-RU" sz="4000" dirty="0" smtClean="0">
                <a:latin typeface="Palatino Linotype" pitchFamily="18" charset="0"/>
              </a:rPr>
              <a:t>В случае серьезного заболевания самого ребенка или дорогого ему человека.</a:t>
            </a:r>
          </a:p>
          <a:p>
            <a:r>
              <a:rPr lang="ru-RU" sz="4000" dirty="0" smtClean="0">
                <a:latin typeface="Palatino Linotype" pitchFamily="18" charset="0"/>
              </a:rPr>
              <a:t>В ситуации потери родителя(ей) или другого близкого человека.</a:t>
            </a:r>
          </a:p>
          <a:p>
            <a:pPr>
              <a:buNone/>
            </a:pPr>
            <a:r>
              <a:rPr lang="ru-RU" sz="4000" dirty="0" smtClean="0">
                <a:latin typeface="Palatino Linotype" pitchFamily="18" charset="0"/>
              </a:rPr>
              <a:t>         </a:t>
            </a:r>
          </a:p>
          <a:p>
            <a:pPr>
              <a:buNone/>
            </a:pPr>
            <a:r>
              <a:rPr lang="ru-RU" sz="4000" dirty="0" smtClean="0">
                <a:latin typeface="Palatino Linotype" pitchFamily="18" charset="0"/>
              </a:rPr>
              <a:t>        </a:t>
            </a:r>
            <a:r>
              <a:rPr lang="ru-RU" sz="4000" b="1" dirty="0" smtClean="0">
                <a:latin typeface="Palatino Linotype" pitchFamily="18" charset="0"/>
              </a:rPr>
              <a:t>Помните, что вы всегда можете бесплатно обратиться к специалистам:</a:t>
            </a:r>
          </a:p>
          <a:p>
            <a:r>
              <a:rPr lang="ru-RU" sz="4000" dirty="0" smtClean="0">
                <a:latin typeface="Palatino Linotype" pitchFamily="18" charset="0"/>
              </a:rPr>
              <a:t>Горячая линия психологической помощи МЧС России: 8 (800) 333-44-34.</a:t>
            </a:r>
          </a:p>
          <a:p>
            <a:r>
              <a:rPr lang="ru-RU" sz="4000" dirty="0" smtClean="0">
                <a:latin typeface="Palatino Linotype" pitchFamily="18" charset="0"/>
              </a:rPr>
              <a:t>Всероссийский телефон доверия для женщин, подвергшихся домашнему насилию: 8 (800) 700-06-00.</a:t>
            </a:r>
          </a:p>
          <a:p>
            <a:r>
              <a:rPr lang="ru-RU" sz="4000" dirty="0" smtClean="0">
                <a:latin typeface="Palatino Linotype" pitchFamily="18" charset="0"/>
              </a:rPr>
              <a:t>«Люди – людям» – бесплатная психологическая помощь взрослым с тяжелыми заболеваниями и их родственникам: 8 (800) 201-76-10.</a:t>
            </a:r>
          </a:p>
          <a:p>
            <a:r>
              <a:rPr lang="ru-RU" sz="4000" dirty="0" smtClean="0">
                <a:latin typeface="Palatino Linotype" pitchFamily="18" charset="0"/>
              </a:rPr>
              <a:t>Всероссийский проект «Детский телефон доверия»: 8 (800) 200-01-22.</a:t>
            </a:r>
          </a:p>
          <a:p>
            <a:r>
              <a:rPr lang="ru-RU" sz="4000" dirty="0" smtClean="0">
                <a:latin typeface="Palatino Linotype" pitchFamily="18" charset="0"/>
              </a:rPr>
              <a:t>Экстренная служба 112, номер которой запомнить проще всего.</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images.png"/>
          <p:cNvPicPr>
            <a:picLocks noChangeAspect="1"/>
          </p:cNvPicPr>
          <p:nvPr/>
        </p:nvPicPr>
        <p:blipFill>
          <a:blip r:embed="rId2" cstate="print"/>
          <a:stretch>
            <a:fillRect/>
          </a:stretch>
        </p:blipFill>
        <p:spPr>
          <a:xfrm>
            <a:off x="2915816" y="4557323"/>
            <a:ext cx="3507854" cy="2300677"/>
          </a:xfrm>
          <a:prstGeom prst="rect">
            <a:avLst/>
          </a:prstGeom>
        </p:spPr>
      </p:pic>
      <p:sp>
        <p:nvSpPr>
          <p:cNvPr id="2" name="Заголовок 1"/>
          <p:cNvSpPr>
            <a:spLocks noGrp="1"/>
          </p:cNvSpPr>
          <p:nvPr>
            <p:ph type="title"/>
          </p:nvPr>
        </p:nvSpPr>
        <p:spPr>
          <a:xfrm>
            <a:off x="467544" y="404664"/>
            <a:ext cx="8229600" cy="562074"/>
          </a:xfrm>
        </p:spPr>
        <p:txBody>
          <a:bodyPr>
            <a:normAutofit fontScale="90000"/>
          </a:bodyPr>
          <a:lstStyle/>
          <a:p>
            <a:r>
              <a:rPr lang="ru-RU" sz="3100" b="1" i="1" u="sng" dirty="0" smtClean="0">
                <a:latin typeface="Palatino Linotype" pitchFamily="18" charset="0"/>
                <a:cs typeface="Times New Roman" pitchFamily="18" charset="0"/>
              </a:rPr>
              <a:t>Главные уроки безопасности</a:t>
            </a:r>
            <a:r>
              <a:rPr lang="ru-RU" b="1" dirty="0" smtClean="0"/>
              <a:t/>
            </a:r>
            <a:br>
              <a:rPr lang="ru-RU" b="1" dirty="0" smtClean="0"/>
            </a:br>
            <a:endParaRPr lang="ru-RU" dirty="0"/>
          </a:p>
        </p:txBody>
      </p:sp>
      <p:sp>
        <p:nvSpPr>
          <p:cNvPr id="3" name="Содержимое 2"/>
          <p:cNvSpPr>
            <a:spLocks noGrp="1"/>
          </p:cNvSpPr>
          <p:nvPr>
            <p:ph idx="1"/>
          </p:nvPr>
        </p:nvSpPr>
        <p:spPr>
          <a:xfrm>
            <a:off x="395536" y="620688"/>
            <a:ext cx="8229600" cy="4752528"/>
          </a:xfrm>
        </p:spPr>
        <p:txBody>
          <a:bodyPr>
            <a:normAutofit fontScale="85000" lnSpcReduction="20000"/>
          </a:bodyPr>
          <a:lstStyle/>
          <a:p>
            <a:pPr algn="ctr">
              <a:buNone/>
            </a:pPr>
            <a:r>
              <a:rPr lang="ru-RU" sz="2200" dirty="0" smtClean="0">
                <a:latin typeface="Palatino Linotype" pitchFamily="18" charset="0"/>
                <a:cs typeface="Times New Roman" pitchFamily="18" charset="0"/>
              </a:rPr>
              <a:t>Какой </a:t>
            </a:r>
            <a:r>
              <a:rPr lang="ru-RU" sz="2200" b="1" dirty="0" smtClean="0">
                <a:latin typeface="Palatino Linotype" pitchFamily="18" charset="0"/>
                <a:cs typeface="Times New Roman" pitchFamily="18" charset="0"/>
              </a:rPr>
              <a:t>урок безопасности</a:t>
            </a:r>
            <a:r>
              <a:rPr lang="ru-RU" sz="2200" dirty="0" smtClean="0">
                <a:latin typeface="Palatino Linotype" pitchFamily="18" charset="0"/>
                <a:cs typeface="Times New Roman" pitchFamily="18" charset="0"/>
              </a:rPr>
              <a:t> главный? </a:t>
            </a:r>
          </a:p>
          <a:p>
            <a:pPr>
              <a:buNone/>
            </a:pPr>
            <a:r>
              <a:rPr lang="ru-RU" sz="2200" dirty="0" smtClean="0">
                <a:latin typeface="Palatino Linotype" pitchFamily="18" charset="0"/>
                <a:cs typeface="Times New Roman" pitchFamily="18" charset="0"/>
              </a:rPr>
              <a:t>     </a:t>
            </a:r>
            <a:r>
              <a:rPr lang="en-US" sz="2200" dirty="0" smtClean="0">
                <a:latin typeface="Palatino Linotype" pitchFamily="18" charset="0"/>
                <a:cs typeface="Times New Roman" pitchFamily="18" charset="0"/>
              </a:rPr>
              <a:t>  </a:t>
            </a:r>
            <a:r>
              <a:rPr lang="ru-RU" sz="2200" dirty="0" smtClean="0">
                <a:latin typeface="Palatino Linotype" pitchFamily="18" charset="0"/>
                <a:cs typeface="Times New Roman" pitchFamily="18" charset="0"/>
              </a:rPr>
              <a:t>Сложно ответить односложно, ведь каждый навык жизненно необходим каждому ребенку. Но, пожалуй, есть то, что объединяет все нами сказанное и отработанное — доверительные отношения в семье. Ведь если в семье </a:t>
            </a:r>
            <a:r>
              <a:rPr lang="ru-RU" sz="2200" b="1" dirty="0" smtClean="0">
                <a:latin typeface="Palatino Linotype" pitchFamily="18" charset="0"/>
                <a:cs typeface="Times New Roman" pitchFamily="18" charset="0"/>
              </a:rPr>
              <a:t>доверительные отношения</a:t>
            </a:r>
            <a:r>
              <a:rPr lang="ru-RU" sz="2200" dirty="0" smtClean="0">
                <a:latin typeface="Palatino Linotype" pitchFamily="18" charset="0"/>
                <a:cs typeface="Times New Roman" pitchFamily="18" charset="0"/>
              </a:rPr>
              <a:t>: </a:t>
            </a:r>
          </a:p>
          <a:p>
            <a:r>
              <a:rPr lang="ru-RU" sz="2200" dirty="0" smtClean="0">
                <a:latin typeface="Palatino Linotype" pitchFamily="18" charset="0"/>
                <a:cs typeface="Times New Roman" pitchFamily="18" charset="0"/>
              </a:rPr>
              <a:t>ребенок придет </a:t>
            </a:r>
            <a:r>
              <a:rPr lang="ru-RU" sz="2200" b="1" dirty="0" smtClean="0">
                <a:latin typeface="Palatino Linotype" pitchFamily="18" charset="0"/>
                <a:cs typeface="Times New Roman" pitchFamily="18" charset="0"/>
              </a:rPr>
              <a:t>за помощью к родителям</a:t>
            </a:r>
            <a:r>
              <a:rPr lang="ru-RU" sz="2200" dirty="0" smtClean="0">
                <a:latin typeface="Palatino Linotype" pitchFamily="18" charset="0"/>
                <a:cs typeface="Times New Roman" pitchFamily="18" charset="0"/>
              </a:rPr>
              <a:t> в случае </a:t>
            </a:r>
            <a:r>
              <a:rPr lang="ru-RU" sz="2200" dirty="0" err="1" smtClean="0">
                <a:latin typeface="Palatino Linotype" pitchFamily="18" charset="0"/>
                <a:cs typeface="Times New Roman" pitchFamily="18" charset="0"/>
              </a:rPr>
              <a:t>буллинга</a:t>
            </a:r>
            <a:r>
              <a:rPr lang="ru-RU" sz="2200" dirty="0" smtClean="0">
                <a:latin typeface="Palatino Linotype" pitchFamily="18" charset="0"/>
                <a:cs typeface="Times New Roman" pitchFamily="18" charset="0"/>
              </a:rPr>
              <a:t>, насилия, личных переживаний; </a:t>
            </a:r>
          </a:p>
          <a:p>
            <a:r>
              <a:rPr lang="ru-RU" sz="2200" dirty="0" smtClean="0">
                <a:latin typeface="Palatino Linotype" pitchFamily="18" charset="0"/>
                <a:cs typeface="Times New Roman" pitchFamily="18" charset="0"/>
              </a:rPr>
              <a:t>ребенок будет знать, что его </a:t>
            </a:r>
            <a:r>
              <a:rPr lang="ru-RU" sz="2200" b="1" dirty="0" smtClean="0">
                <a:latin typeface="Palatino Linotype" pitchFamily="18" charset="0"/>
                <a:cs typeface="Times New Roman" pitchFamily="18" charset="0"/>
              </a:rPr>
              <a:t>не накажут, а выслушаю</a:t>
            </a:r>
            <a:r>
              <a:rPr lang="ru-RU" sz="2200" dirty="0" smtClean="0">
                <a:latin typeface="Palatino Linotype" pitchFamily="18" charset="0"/>
                <a:cs typeface="Times New Roman" pitchFamily="18" charset="0"/>
              </a:rPr>
              <a:t>т, дадут совет, помогут, разберутся в ситуации;</a:t>
            </a:r>
          </a:p>
          <a:p>
            <a:r>
              <a:rPr lang="ru-RU" sz="2200" dirty="0" smtClean="0">
                <a:latin typeface="Palatino Linotype" pitchFamily="18" charset="0"/>
                <a:cs typeface="Times New Roman" pitchFamily="18" charset="0"/>
              </a:rPr>
              <a:t>ребенок будет чувствовать себя </a:t>
            </a:r>
            <a:r>
              <a:rPr lang="ru-RU" sz="2200" b="1" dirty="0" smtClean="0">
                <a:latin typeface="Palatino Linotype" pitchFamily="18" charset="0"/>
                <a:cs typeface="Times New Roman" pitchFamily="18" charset="0"/>
              </a:rPr>
              <a:t>защищенным и нужным</a:t>
            </a:r>
            <a:r>
              <a:rPr lang="ru-RU" sz="2200" dirty="0" smtClean="0">
                <a:latin typeface="Palatino Linotype" pitchFamily="18" charset="0"/>
                <a:cs typeface="Times New Roman" pitchFamily="18" charset="0"/>
              </a:rPr>
              <a:t>, даже если кажется, что мир против него (а как часто это чувство возникает в подростковом возрасте, помните?)</a:t>
            </a:r>
          </a:p>
          <a:p>
            <a:r>
              <a:rPr lang="ru-RU" sz="2200" dirty="0" smtClean="0">
                <a:latin typeface="Palatino Linotype" pitchFamily="18" charset="0"/>
                <a:cs typeface="Times New Roman" pitchFamily="18" charset="0"/>
              </a:rPr>
              <a:t>родителям проще расставлять </a:t>
            </a:r>
            <a:r>
              <a:rPr lang="ru-RU" sz="2200" b="1" dirty="0" smtClean="0">
                <a:latin typeface="Palatino Linotype" pitchFamily="18" charset="0"/>
                <a:cs typeface="Times New Roman" pitchFamily="18" charset="0"/>
              </a:rPr>
              <a:t>границы допустимого</a:t>
            </a:r>
            <a:r>
              <a:rPr lang="ru-RU" sz="2200" dirty="0" smtClean="0">
                <a:latin typeface="Palatino Linotype" pitchFamily="18" charset="0"/>
                <a:cs typeface="Times New Roman" pitchFamily="18" charset="0"/>
              </a:rPr>
              <a:t>, делиться опытом и выстраивать диалог в сложных ситуациях;</a:t>
            </a:r>
          </a:p>
          <a:p>
            <a:r>
              <a:rPr lang="ru-RU" sz="2200" dirty="0" smtClean="0">
                <a:latin typeface="Palatino Linotype" pitchFamily="18" charset="0"/>
                <a:cs typeface="Times New Roman" pitchFamily="18" charset="0"/>
              </a:rPr>
              <a:t>родители могут затронуть даже самую </a:t>
            </a:r>
            <a:r>
              <a:rPr lang="ru-RU" sz="2200" b="1" dirty="0" smtClean="0">
                <a:latin typeface="Palatino Linotype" pitchFamily="18" charset="0"/>
                <a:cs typeface="Times New Roman" pitchFamily="18" charset="0"/>
              </a:rPr>
              <a:t>неудобную тему и быть услышанными</a:t>
            </a:r>
            <a:r>
              <a:rPr lang="ru-RU" sz="2200" dirty="0" smtClean="0">
                <a:latin typeface="Palatino Linotype" pitchFamily="18" charset="0"/>
                <a:cs typeface="Times New Roman" pitchFamily="18" charset="0"/>
              </a:rPr>
              <a:t>;</a:t>
            </a:r>
          </a:p>
          <a:p>
            <a:r>
              <a:rPr lang="ru-RU" sz="2200" dirty="0" smtClean="0">
                <a:latin typeface="Palatino Linotype" pitchFamily="18" charset="0"/>
                <a:cs typeface="Times New Roman" pitchFamily="18" charset="0"/>
              </a:rPr>
              <a:t>родителям проще </a:t>
            </a:r>
            <a:r>
              <a:rPr lang="ru-RU" sz="2200" b="1" dirty="0" smtClean="0">
                <a:latin typeface="Palatino Linotype" pitchFamily="18" charset="0"/>
                <a:cs typeface="Times New Roman" pitchFamily="18" charset="0"/>
              </a:rPr>
              <a:t>доверять ребенку и уважать его право на самостоятельность.</a:t>
            </a:r>
            <a:r>
              <a:rPr lang="ru-RU" sz="2200" dirty="0" smtClean="0">
                <a:latin typeface="Palatino Linotype" pitchFamily="18" charset="0"/>
                <a:cs typeface="Times New Roman" pitchFamily="18" charset="0"/>
              </a:rPr>
              <a:t> </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unnamed.jpg"/>
          <p:cNvPicPr>
            <a:picLocks noChangeAspect="1"/>
          </p:cNvPicPr>
          <p:nvPr/>
        </p:nvPicPr>
        <p:blipFill>
          <a:blip r:embed="rId2" cstate="print"/>
          <a:stretch>
            <a:fillRect/>
          </a:stretch>
        </p:blipFill>
        <p:spPr>
          <a:xfrm>
            <a:off x="5356767" y="3645024"/>
            <a:ext cx="3787233" cy="3032745"/>
          </a:xfrm>
          <a:prstGeom prst="rect">
            <a:avLst/>
          </a:prstGeom>
        </p:spPr>
      </p:pic>
      <p:sp>
        <p:nvSpPr>
          <p:cNvPr id="2" name="Заголовок 1"/>
          <p:cNvSpPr>
            <a:spLocks noGrp="1"/>
          </p:cNvSpPr>
          <p:nvPr>
            <p:ph type="title"/>
          </p:nvPr>
        </p:nvSpPr>
        <p:spPr>
          <a:xfrm>
            <a:off x="467544" y="0"/>
            <a:ext cx="8229600" cy="836712"/>
          </a:xfrm>
        </p:spPr>
        <p:txBody>
          <a:bodyPr>
            <a:normAutofit/>
          </a:bodyPr>
          <a:lstStyle/>
          <a:p>
            <a:r>
              <a:rPr lang="ru-RU" sz="2800" i="1" dirty="0" smtClean="0">
                <a:latin typeface="Palatino Linotype" pitchFamily="18" charset="0"/>
                <a:cs typeface="Times New Roman" pitchFamily="18" charset="0"/>
              </a:rPr>
              <a:t>Школа безопасности для детей 0-1 года</a:t>
            </a:r>
            <a:endParaRPr lang="ru-RU" sz="2800" dirty="0"/>
          </a:p>
        </p:txBody>
      </p:sp>
      <p:sp>
        <p:nvSpPr>
          <p:cNvPr id="3" name="Содержимое 2"/>
          <p:cNvSpPr>
            <a:spLocks noGrp="1"/>
          </p:cNvSpPr>
          <p:nvPr>
            <p:ph idx="1"/>
          </p:nvPr>
        </p:nvSpPr>
        <p:spPr>
          <a:xfrm>
            <a:off x="251520" y="908720"/>
            <a:ext cx="8496944" cy="5328592"/>
          </a:xfrm>
        </p:spPr>
        <p:txBody>
          <a:bodyPr>
            <a:normAutofit/>
          </a:bodyPr>
          <a:lstStyle/>
          <a:p>
            <a:pPr lvl="0"/>
            <a:r>
              <a:rPr lang="ru-RU" sz="1800" b="1" dirty="0" smtClean="0">
                <a:latin typeface="Palatino Linotype" pitchFamily="18" charset="0"/>
                <a:cs typeface="Times New Roman" pitchFamily="18" charset="0"/>
              </a:rPr>
              <a:t>Замки безопасности на окна. </a:t>
            </a:r>
          </a:p>
          <a:p>
            <a:pPr lvl="0"/>
            <a:endParaRPr lang="ru-RU" sz="1800" dirty="0" smtClean="0">
              <a:latin typeface="Palatino Linotype" pitchFamily="18" charset="0"/>
              <a:cs typeface="Times New Roman" pitchFamily="18" charset="0"/>
            </a:endParaRPr>
          </a:p>
          <a:p>
            <a:pPr lvl="0"/>
            <a:r>
              <a:rPr lang="ru-RU" sz="1800" b="1" dirty="0" err="1" smtClean="0">
                <a:latin typeface="Palatino Linotype" pitchFamily="18" charset="0"/>
                <a:cs typeface="Times New Roman" pitchFamily="18" charset="0"/>
              </a:rPr>
              <a:t>Видеоняня</a:t>
            </a:r>
            <a:r>
              <a:rPr lang="ru-RU" sz="1800" b="1" dirty="0" smtClean="0">
                <a:latin typeface="Palatino Linotype" pitchFamily="18" charset="0"/>
                <a:cs typeface="Times New Roman" pitchFamily="18" charset="0"/>
              </a:rPr>
              <a:t>. </a:t>
            </a:r>
            <a:r>
              <a:rPr lang="ru-RU" sz="1800" dirty="0" smtClean="0">
                <a:latin typeface="Palatino Linotype" pitchFamily="18" charset="0"/>
                <a:cs typeface="Times New Roman" pitchFamily="18" charset="0"/>
              </a:rPr>
              <a:t>Поможет держать малыша в зоне видимости чаще.</a:t>
            </a:r>
          </a:p>
          <a:p>
            <a:pPr lvl="0"/>
            <a:endParaRPr lang="ru-RU" sz="1800" dirty="0" smtClean="0">
              <a:latin typeface="Palatino Linotype" pitchFamily="18" charset="0"/>
              <a:cs typeface="Times New Roman" pitchFamily="18" charset="0"/>
            </a:endParaRPr>
          </a:p>
          <a:p>
            <a:pPr lvl="0"/>
            <a:r>
              <a:rPr lang="ru-RU" sz="1800" b="1" dirty="0" smtClean="0">
                <a:latin typeface="Palatino Linotype" pitchFamily="18" charset="0"/>
                <a:cs typeface="Times New Roman" pitchFamily="18" charset="0"/>
              </a:rPr>
              <a:t>Нескользящий коврик для ванной и ковры с прорезиненной основной для других помещений. </a:t>
            </a:r>
            <a:r>
              <a:rPr lang="ru-RU" sz="1800" dirty="0" smtClean="0">
                <a:latin typeface="Palatino Linotype" pitchFamily="18" charset="0"/>
                <a:cs typeface="Times New Roman" pitchFamily="18" charset="0"/>
              </a:rPr>
              <a:t>Чтобы ребенок, если попытается встать, не потерял равновесие из-за того, что ковер ушел из-под ног. И, конечно, чтобы и в самой ванне не поскользнулся и не расшибся.</a:t>
            </a:r>
          </a:p>
          <a:p>
            <a:pPr lvl="0"/>
            <a:endParaRPr lang="ru-RU" sz="1800" dirty="0" smtClean="0">
              <a:latin typeface="Palatino Linotype" pitchFamily="18" charset="0"/>
              <a:cs typeface="Times New Roman" pitchFamily="18" charset="0"/>
            </a:endParaRPr>
          </a:p>
          <a:p>
            <a:pPr lvl="0"/>
            <a:r>
              <a:rPr lang="ru-RU" sz="1800" b="1" dirty="0" smtClean="0">
                <a:latin typeface="Palatino Linotype" pitchFamily="18" charset="0"/>
                <a:cs typeface="Times New Roman" pitchFamily="18" charset="0"/>
              </a:rPr>
              <a:t>Защелка на унитаз.</a:t>
            </a:r>
          </a:p>
          <a:p>
            <a:pPr lvl="0">
              <a:buNone/>
            </a:pPr>
            <a:endParaRPr lang="ru-RU" sz="1800" b="1" dirty="0" smtClean="0">
              <a:latin typeface="Palatino Linotype" pitchFamily="18" charset="0"/>
              <a:cs typeface="Times New Roman" pitchFamily="18" charset="0"/>
            </a:endParaRPr>
          </a:p>
          <a:p>
            <a:pPr lvl="0"/>
            <a:r>
              <a:rPr lang="ru-RU" sz="1800" b="1" dirty="0" smtClean="0">
                <a:latin typeface="Palatino Linotype" pitchFamily="18" charset="0"/>
                <a:cs typeface="Times New Roman" pitchFamily="18" charset="0"/>
              </a:rPr>
              <a:t>Детекторы дыма </a:t>
            </a:r>
            <a:r>
              <a:rPr lang="ru-RU" sz="1800" dirty="0" smtClean="0">
                <a:latin typeface="Palatino Linotype" pitchFamily="18" charset="0"/>
                <a:cs typeface="Times New Roman" pitchFamily="18" charset="0"/>
              </a:rPr>
              <a:t>установите на каждом этаже, </a:t>
            </a:r>
            <a:r>
              <a:rPr lang="en-US" sz="1800" dirty="0" smtClean="0">
                <a:latin typeface="Palatino Linotype" pitchFamily="18" charset="0"/>
                <a:cs typeface="Times New Roman" pitchFamily="18" charset="0"/>
              </a:rPr>
              <a:t>                                                        </a:t>
            </a:r>
            <a:r>
              <a:rPr lang="ru-RU" sz="1800" dirty="0" smtClean="0">
                <a:latin typeface="Palatino Linotype" pitchFamily="18" charset="0"/>
                <a:cs typeface="Times New Roman" pitchFamily="18" charset="0"/>
              </a:rPr>
              <a:t>если живете в частном доме или квартире с </a:t>
            </a:r>
            <a:r>
              <a:rPr lang="en-US" sz="1800" dirty="0" smtClean="0">
                <a:latin typeface="Palatino Linotype" pitchFamily="18" charset="0"/>
                <a:cs typeface="Times New Roman" pitchFamily="18" charset="0"/>
              </a:rPr>
              <a:t>                                  </a:t>
            </a:r>
            <a:r>
              <a:rPr lang="ru-RU" sz="1800" dirty="0" smtClean="0">
                <a:latin typeface="Palatino Linotype" pitchFamily="18" charset="0"/>
                <a:cs typeface="Times New Roman" pitchFamily="18" charset="0"/>
              </a:rPr>
              <a:t>несколькими этажами.</a:t>
            </a:r>
            <a:r>
              <a:rPr lang="ru-RU" sz="1800" b="1" dirty="0" smtClean="0">
                <a:latin typeface="Palatino Linotype" pitchFamily="18" charset="0"/>
                <a:cs typeface="Times New Roman" pitchFamily="18" charset="0"/>
              </a:rPr>
              <a:t> </a:t>
            </a:r>
          </a:p>
          <a:p>
            <a:pPr lvl="0"/>
            <a:endParaRPr lang="ru-RU" sz="1800" dirty="0" smtClean="0">
              <a:latin typeface="Palatino Linotype" pitchFamily="18" charset="0"/>
              <a:cs typeface="Times New Roman" pitchFamily="18" charset="0"/>
            </a:endParaRPr>
          </a:p>
          <a:p>
            <a:pPr lvl="0"/>
            <a:r>
              <a:rPr lang="ru-RU" sz="1800" b="1" dirty="0" smtClean="0">
                <a:latin typeface="Palatino Linotype" pitchFamily="18" charset="0"/>
                <a:cs typeface="Times New Roman" pitchFamily="18" charset="0"/>
              </a:rPr>
              <a:t>Чайник с блокировкой крышки и защитой </a:t>
            </a:r>
            <a:r>
              <a:rPr lang="en-US" sz="1800" b="1" dirty="0" smtClean="0">
                <a:latin typeface="Palatino Linotype" pitchFamily="18" charset="0"/>
                <a:cs typeface="Times New Roman" pitchFamily="18" charset="0"/>
              </a:rPr>
              <a:t>                                                              </a:t>
            </a:r>
            <a:r>
              <a:rPr lang="ru-RU" sz="1800" b="1" dirty="0" smtClean="0">
                <a:latin typeface="Palatino Linotype" pitchFamily="18" charset="0"/>
                <a:cs typeface="Times New Roman" pitchFamily="18" charset="0"/>
              </a:rPr>
              <a:t>от нагрева </a:t>
            </a:r>
            <a:r>
              <a:rPr lang="ru-RU" sz="1800" dirty="0" smtClean="0">
                <a:latin typeface="Palatino Linotype" pitchFamily="18" charset="0"/>
                <a:cs typeface="Times New Roman" pitchFamily="18" charset="0"/>
              </a:rPr>
              <a:t>поможет уберечь от ожогов.</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unnamed.jpg"/>
          <p:cNvPicPr>
            <a:picLocks noChangeAspect="1"/>
          </p:cNvPicPr>
          <p:nvPr/>
        </p:nvPicPr>
        <p:blipFill>
          <a:blip r:embed="rId2" cstate="print"/>
          <a:stretch>
            <a:fillRect/>
          </a:stretch>
        </p:blipFill>
        <p:spPr>
          <a:xfrm>
            <a:off x="6156176" y="4465407"/>
            <a:ext cx="2987824" cy="2392593"/>
          </a:xfrm>
          <a:prstGeom prst="rect">
            <a:avLst/>
          </a:prstGeom>
        </p:spPr>
      </p:pic>
      <p:sp>
        <p:nvSpPr>
          <p:cNvPr id="2" name="Заголовок 1"/>
          <p:cNvSpPr>
            <a:spLocks noGrp="1"/>
          </p:cNvSpPr>
          <p:nvPr>
            <p:ph type="title"/>
          </p:nvPr>
        </p:nvSpPr>
        <p:spPr>
          <a:xfrm>
            <a:off x="467544" y="116632"/>
            <a:ext cx="8229600" cy="922114"/>
          </a:xfrm>
        </p:spPr>
        <p:txBody>
          <a:bodyPr>
            <a:normAutofit/>
          </a:bodyPr>
          <a:lstStyle/>
          <a:p>
            <a:r>
              <a:rPr lang="ru-RU" sz="2800" i="1" dirty="0" smtClean="0">
                <a:latin typeface="Palatino Linotype" pitchFamily="18" charset="0"/>
                <a:cs typeface="Times New Roman" pitchFamily="18" charset="0"/>
              </a:rPr>
              <a:t>Школа</a:t>
            </a:r>
            <a:r>
              <a:rPr lang="ru-RU" sz="3200" i="1" dirty="0" smtClean="0">
                <a:latin typeface="Palatino Linotype" pitchFamily="18" charset="0"/>
                <a:cs typeface="Times New Roman" pitchFamily="18" charset="0"/>
              </a:rPr>
              <a:t> безопасности для детей 0-1 года</a:t>
            </a:r>
            <a:endParaRPr lang="ru-RU" sz="3200" dirty="0">
              <a:latin typeface="Palatino Linotype" pitchFamily="18" charset="0"/>
            </a:endParaRPr>
          </a:p>
        </p:txBody>
      </p:sp>
      <p:sp>
        <p:nvSpPr>
          <p:cNvPr id="3" name="Содержимое 2"/>
          <p:cNvSpPr>
            <a:spLocks noGrp="1"/>
          </p:cNvSpPr>
          <p:nvPr>
            <p:ph idx="1"/>
          </p:nvPr>
        </p:nvSpPr>
        <p:spPr>
          <a:xfrm>
            <a:off x="251520" y="764704"/>
            <a:ext cx="8424936" cy="5544616"/>
          </a:xfrm>
        </p:spPr>
        <p:txBody>
          <a:bodyPr>
            <a:normAutofit fontScale="40000" lnSpcReduction="20000"/>
          </a:bodyPr>
          <a:lstStyle/>
          <a:p>
            <a:pPr lvl="0">
              <a:buNone/>
            </a:pPr>
            <a:endParaRPr lang="ru-RU" sz="3700" dirty="0" smtClean="0">
              <a:latin typeface="Palatino Linotype" pitchFamily="18" charset="0"/>
              <a:cs typeface="Times New Roman" pitchFamily="18" charset="0"/>
            </a:endParaRPr>
          </a:p>
          <a:p>
            <a:pPr lvl="0"/>
            <a:r>
              <a:rPr lang="ru-RU" sz="3700" b="1" dirty="0" smtClean="0">
                <a:latin typeface="Palatino Linotype" pitchFamily="18" charset="0"/>
                <a:cs typeface="Times New Roman" pitchFamily="18" charset="0"/>
              </a:rPr>
              <a:t>Прячьте все лишнее.</a:t>
            </a:r>
          </a:p>
          <a:p>
            <a:pPr lvl="0"/>
            <a:endParaRPr lang="ru-RU" sz="3700" dirty="0" smtClean="0">
              <a:latin typeface="Palatino Linotype" pitchFamily="18" charset="0"/>
              <a:cs typeface="Times New Roman" pitchFamily="18" charset="0"/>
            </a:endParaRPr>
          </a:p>
          <a:p>
            <a:pPr lvl="0"/>
            <a:r>
              <a:rPr lang="ru-RU" sz="3700" b="1" dirty="0" smtClean="0">
                <a:latin typeface="Palatino Linotype" pitchFamily="18" charset="0"/>
                <a:cs typeface="Times New Roman" pitchFamily="18" charset="0"/>
              </a:rPr>
              <a:t>По возможности используйте небьющуюся посуду. </a:t>
            </a:r>
          </a:p>
          <a:p>
            <a:pPr lvl="0"/>
            <a:endParaRPr lang="ru-RU" sz="3700" dirty="0" smtClean="0">
              <a:latin typeface="Palatino Linotype" pitchFamily="18" charset="0"/>
              <a:cs typeface="Times New Roman" pitchFamily="18" charset="0"/>
            </a:endParaRPr>
          </a:p>
          <a:p>
            <a:pPr lvl="0"/>
            <a:r>
              <a:rPr lang="ru-RU" sz="3700" b="1" dirty="0" smtClean="0">
                <a:latin typeface="Palatino Linotype" pitchFamily="18" charset="0"/>
                <a:cs typeface="Times New Roman" pitchFamily="18" charset="0"/>
              </a:rPr>
              <a:t>Вазы, статуэтки, любые тяжелые и острые предметы должны быть вне досягаемости детей</a:t>
            </a:r>
            <a:r>
              <a:rPr lang="ru-RU" sz="3700" dirty="0" smtClean="0">
                <a:latin typeface="Palatino Linotype" pitchFamily="18" charset="0"/>
                <a:cs typeface="Times New Roman" pitchFamily="18" charset="0"/>
              </a:rPr>
              <a:t>: в шкафах или помещениях с замком или блокиратором, так высоко, что даже со стулом не достать. Не забывайте и о книгах, ведь они могут весить немало, да и уголки у них острые.</a:t>
            </a:r>
          </a:p>
          <a:p>
            <a:pPr lvl="0"/>
            <a:endParaRPr lang="ru-RU" sz="3700" dirty="0" smtClean="0">
              <a:latin typeface="Palatino Linotype" pitchFamily="18" charset="0"/>
              <a:cs typeface="Times New Roman" pitchFamily="18" charset="0"/>
            </a:endParaRPr>
          </a:p>
          <a:p>
            <a:pPr lvl="0"/>
            <a:r>
              <a:rPr lang="ru-RU" sz="3700" b="1" dirty="0" smtClean="0">
                <a:latin typeface="Palatino Linotype" pitchFamily="18" charset="0"/>
                <a:cs typeface="Times New Roman" pitchFamily="18" charset="0"/>
              </a:rPr>
              <a:t>Хозяйственные средства, лекарства, спички и зажигалки тоже хорошо спрячьте.</a:t>
            </a:r>
          </a:p>
          <a:p>
            <a:pPr lvl="0"/>
            <a:endParaRPr lang="ru-RU" sz="3700" dirty="0" smtClean="0">
              <a:latin typeface="Palatino Linotype" pitchFamily="18" charset="0"/>
              <a:cs typeface="Times New Roman" pitchFamily="18" charset="0"/>
            </a:endParaRPr>
          </a:p>
          <a:p>
            <a:pPr lvl="0"/>
            <a:r>
              <a:rPr lang="ru-RU" sz="3700" b="1" dirty="0" smtClean="0">
                <a:latin typeface="Palatino Linotype" pitchFamily="18" charset="0"/>
                <a:cs typeface="Times New Roman" pitchFamily="18" charset="0"/>
              </a:rPr>
              <a:t>Будьте особенно внимательно при использовании иголок:</a:t>
            </a:r>
            <a:r>
              <a:rPr lang="ru-RU" sz="3700" dirty="0" smtClean="0">
                <a:latin typeface="Palatino Linotype" pitchFamily="18" charset="0"/>
                <a:cs typeface="Times New Roman" pitchFamily="18" charset="0"/>
              </a:rPr>
              <a:t> к сожалению, это опасная оплошность не малого количества людей – </a:t>
            </a:r>
            <a:r>
              <a:rPr lang="ru-RU" sz="3700" dirty="0" err="1" smtClean="0">
                <a:latin typeface="Palatino Linotype" pitchFamily="18" charset="0"/>
                <a:cs typeface="Times New Roman" pitchFamily="18" charset="0"/>
              </a:rPr>
              <a:t>втыкание</a:t>
            </a:r>
            <a:r>
              <a:rPr lang="ru-RU" sz="3700" dirty="0" smtClean="0">
                <a:latin typeface="Palatino Linotype" pitchFamily="18" charset="0"/>
                <a:cs typeface="Times New Roman" pitchFamily="18" charset="0"/>
              </a:rPr>
              <a:t> иголок в ближайшие мягкие вещи или размещение их где-то рядом с собой «на минуту». Поэтому просто вводим в привычку, что </a:t>
            </a:r>
            <a:r>
              <a:rPr lang="ru-RU" sz="3700" b="1" dirty="0" smtClean="0">
                <a:latin typeface="Palatino Linotype" pitchFamily="18" charset="0"/>
                <a:cs typeface="Times New Roman" pitchFamily="18" charset="0"/>
              </a:rPr>
              <a:t>иголка всегда, даже если речь о доле секунды, либо у вас в руках, либо в подушке для нее (а та, опять же, либо у вас руках, либо в надежном месте, куда малыш не доберется).</a:t>
            </a:r>
          </a:p>
          <a:p>
            <a:pPr lvl="0"/>
            <a:endParaRPr lang="ru-RU" sz="3700" dirty="0" smtClean="0">
              <a:latin typeface="Palatino Linotype" pitchFamily="18" charset="0"/>
              <a:cs typeface="Times New Roman" pitchFamily="18" charset="0"/>
            </a:endParaRPr>
          </a:p>
          <a:p>
            <a:pPr lvl="0"/>
            <a:r>
              <a:rPr lang="ru-RU" sz="3700" b="1" dirty="0" smtClean="0">
                <a:latin typeface="Palatino Linotype" pitchFamily="18" charset="0"/>
                <a:cs typeface="Times New Roman" pitchFamily="18" charset="0"/>
              </a:rPr>
              <a:t>Хорошо, если провода от техники проложены в плинтусах или в потолке. </a:t>
            </a:r>
            <a:r>
              <a:rPr lang="ru-RU" sz="3700" dirty="0" smtClean="0">
                <a:latin typeface="Palatino Linotype" pitchFamily="18" charset="0"/>
                <a:cs typeface="Times New Roman" pitchFamily="18" charset="0"/>
              </a:rPr>
              <a:t>Если же это не так, тогда просто позаботьтесь о том, чтобы не было оголенных участков, спрячьте провода за предметы обихода (туда, где ребенку их труднее обнаружить).</a:t>
            </a:r>
          </a:p>
          <a:p>
            <a:pPr lvl="0"/>
            <a:endParaRPr lang="ru-RU" sz="3700" dirty="0" smtClean="0">
              <a:latin typeface="Palatino Linotype" pitchFamily="18" charset="0"/>
              <a:cs typeface="Times New Roman" pitchFamily="18" charset="0"/>
            </a:endParaRPr>
          </a:p>
          <a:p>
            <a:pPr lvl="0"/>
            <a:r>
              <a:rPr lang="ru-RU" sz="3700" b="1" dirty="0" smtClean="0">
                <a:latin typeface="Palatino Linotype" pitchFamily="18" charset="0"/>
                <a:cs typeface="Times New Roman" pitchFamily="18" charset="0"/>
              </a:rPr>
              <a:t>Не держите дома ядовитые и колючие растения. </a:t>
            </a:r>
            <a:r>
              <a:rPr lang="ru-RU" sz="3700" dirty="0" smtClean="0">
                <a:latin typeface="Palatino Linotype" pitchFamily="18" charset="0"/>
                <a:cs typeface="Times New Roman" pitchFamily="18" charset="0"/>
              </a:rPr>
              <a:t>Учтите и возможную аллергию.</a:t>
            </a:r>
          </a:p>
          <a:p>
            <a:pPr lvl="0"/>
            <a:endParaRPr lang="ru-RU" sz="3700" dirty="0" smtClean="0">
              <a:latin typeface="Times New Roman" pitchFamily="18" charset="0"/>
              <a:cs typeface="Times New Roman" pitchFamily="18" charset="0"/>
            </a:endParaRP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Chaos in room with calm mother and adorable naughty children.jpg"/>
          <p:cNvPicPr>
            <a:picLocks noChangeAspect="1"/>
          </p:cNvPicPr>
          <p:nvPr/>
        </p:nvPicPr>
        <p:blipFill>
          <a:blip r:embed="rId2" cstate="print"/>
          <a:stretch>
            <a:fillRect/>
          </a:stretch>
        </p:blipFill>
        <p:spPr>
          <a:xfrm>
            <a:off x="1979712" y="3933056"/>
            <a:ext cx="5364088" cy="2798713"/>
          </a:xfrm>
          <a:prstGeom prst="rect">
            <a:avLst/>
          </a:prstGeom>
        </p:spPr>
      </p:pic>
      <p:sp>
        <p:nvSpPr>
          <p:cNvPr id="2" name="Заголовок 1"/>
          <p:cNvSpPr>
            <a:spLocks noGrp="1"/>
          </p:cNvSpPr>
          <p:nvPr>
            <p:ph type="title"/>
          </p:nvPr>
        </p:nvSpPr>
        <p:spPr>
          <a:xfrm>
            <a:off x="467544" y="0"/>
            <a:ext cx="8229600" cy="1143000"/>
          </a:xfrm>
        </p:spPr>
        <p:txBody>
          <a:bodyPr>
            <a:normAutofit/>
          </a:bodyPr>
          <a:lstStyle/>
          <a:p>
            <a:r>
              <a:rPr lang="ru-RU" sz="2800" i="1" dirty="0" smtClean="0">
                <a:latin typeface="Palatino Linotype" pitchFamily="18" charset="0"/>
                <a:cs typeface="Times New Roman" pitchFamily="18" charset="0"/>
              </a:rPr>
              <a:t>Школа безопасности для детей 0-1 года</a:t>
            </a:r>
            <a:endParaRPr lang="ru-RU" sz="2800" dirty="0">
              <a:latin typeface="Palatino Linotype" pitchFamily="18" charset="0"/>
            </a:endParaRPr>
          </a:p>
        </p:txBody>
      </p:sp>
      <p:sp>
        <p:nvSpPr>
          <p:cNvPr id="3" name="Содержимое 2"/>
          <p:cNvSpPr>
            <a:spLocks noGrp="1"/>
          </p:cNvSpPr>
          <p:nvPr>
            <p:ph idx="1"/>
          </p:nvPr>
        </p:nvSpPr>
        <p:spPr>
          <a:xfrm>
            <a:off x="395536" y="980728"/>
            <a:ext cx="8229600" cy="4525963"/>
          </a:xfrm>
        </p:spPr>
        <p:txBody>
          <a:bodyPr>
            <a:normAutofit/>
          </a:bodyPr>
          <a:lstStyle/>
          <a:p>
            <a:pPr algn="just">
              <a:buNone/>
            </a:pPr>
            <a:r>
              <a:rPr lang="ru-RU" sz="1600" b="1" dirty="0" smtClean="0">
                <a:latin typeface="Times New Roman" pitchFamily="18" charset="0"/>
                <a:cs typeface="Times New Roman" pitchFamily="18" charset="0"/>
              </a:rPr>
              <a:t>                            </a:t>
            </a:r>
            <a:r>
              <a:rPr lang="ru-RU" sz="1600" b="1" dirty="0" smtClean="0">
                <a:latin typeface="Palatino Linotype" pitchFamily="18" charset="0"/>
                <a:cs typeface="Times New Roman" pitchFamily="18" charset="0"/>
              </a:rPr>
              <a:t> Запомните и применяйте некоторые правила «Не»:</a:t>
            </a:r>
          </a:p>
          <a:p>
            <a:pPr algn="just">
              <a:buNone/>
            </a:pPr>
            <a:endParaRPr lang="ru-RU" sz="1600" dirty="0" smtClean="0">
              <a:latin typeface="Palatino Linotype" pitchFamily="18" charset="0"/>
              <a:cs typeface="Times New Roman" pitchFamily="18" charset="0"/>
            </a:endParaRPr>
          </a:p>
          <a:p>
            <a:pPr lvl="0" algn="just"/>
            <a:r>
              <a:rPr lang="ru-RU" sz="1600" b="1" dirty="0" smtClean="0">
                <a:latin typeface="Palatino Linotype" pitchFamily="18" charset="0"/>
                <a:cs typeface="Times New Roman" pitchFamily="18" charset="0"/>
              </a:rPr>
              <a:t>Никогда не оставляйте ребенка в ванне одного, </a:t>
            </a:r>
            <a:r>
              <a:rPr lang="ru-RU" sz="1600" dirty="0" smtClean="0">
                <a:latin typeface="Palatino Linotype" pitchFamily="18" charset="0"/>
                <a:cs typeface="Times New Roman" pitchFamily="18" charset="0"/>
              </a:rPr>
              <a:t>ведь достаточно и мгновения, чтобы он успел нахлебаться воды и здорово испугаться (в лучшем случае). </a:t>
            </a:r>
          </a:p>
          <a:p>
            <a:pPr lvl="0" algn="just"/>
            <a:r>
              <a:rPr lang="ru-RU" sz="1600" b="1" dirty="0" smtClean="0">
                <a:latin typeface="Palatino Linotype" pitchFamily="18" charset="0"/>
                <a:cs typeface="Times New Roman" pitchFamily="18" charset="0"/>
              </a:rPr>
              <a:t>Не оставляйте приготовленную пищу на ближайших конфорках и тем более с ручками, повернутыми к краю плиты, </a:t>
            </a:r>
            <a:r>
              <a:rPr lang="ru-RU" sz="1600" dirty="0" smtClean="0">
                <a:latin typeface="Palatino Linotype" pitchFamily="18" charset="0"/>
                <a:cs typeface="Times New Roman" pitchFamily="18" charset="0"/>
              </a:rPr>
              <a:t>и тогда детям будет сложнее дотянутся до кастрюль и сковородок с горячей едой.</a:t>
            </a:r>
          </a:p>
          <a:p>
            <a:pPr algn="just"/>
            <a:r>
              <a:rPr lang="ru-RU" sz="1600" b="1" dirty="0" smtClean="0">
                <a:latin typeface="Palatino Linotype" pitchFamily="18" charset="0"/>
                <a:cs typeface="Times New Roman" pitchFamily="18" charset="0"/>
              </a:rPr>
              <a:t>Невозможно каждую минуту быть настороже.  Описанные рекомендации помогут не только уберечь ребенка от многих бытовых опасностей, но и родителям избавиться от лишних тревог. </a:t>
            </a:r>
            <a:endParaRPr lang="ru-RU" sz="1600" dirty="0" smtClean="0">
              <a:latin typeface="Palatino Linotype" pitchFamily="18" charset="0"/>
              <a:cs typeface="Times New Roman" pitchFamily="18" charset="0"/>
            </a:endParaRP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1672500150_flomaster-club-p-elektrichestvo-risunok-dlya-detei-instagra-3.jpg"/>
          <p:cNvPicPr>
            <a:picLocks noChangeAspect="1"/>
          </p:cNvPicPr>
          <p:nvPr/>
        </p:nvPicPr>
        <p:blipFill>
          <a:blip r:embed="rId2" cstate="print"/>
          <a:stretch>
            <a:fillRect/>
          </a:stretch>
        </p:blipFill>
        <p:spPr>
          <a:xfrm>
            <a:off x="6588224" y="4437112"/>
            <a:ext cx="2420259" cy="2276872"/>
          </a:xfrm>
          <a:prstGeom prst="rect">
            <a:avLst/>
          </a:prstGeom>
        </p:spPr>
      </p:pic>
      <p:sp>
        <p:nvSpPr>
          <p:cNvPr id="2" name="Заголовок 1"/>
          <p:cNvSpPr>
            <a:spLocks noGrp="1"/>
          </p:cNvSpPr>
          <p:nvPr>
            <p:ph type="title"/>
          </p:nvPr>
        </p:nvSpPr>
        <p:spPr>
          <a:xfrm>
            <a:off x="467544" y="0"/>
            <a:ext cx="8229600" cy="1143000"/>
          </a:xfrm>
        </p:spPr>
        <p:txBody>
          <a:bodyPr>
            <a:normAutofit/>
          </a:bodyPr>
          <a:lstStyle/>
          <a:p>
            <a:r>
              <a:rPr lang="ru-RU" sz="2800" i="1" dirty="0" smtClean="0">
                <a:latin typeface="Palatino Linotype" pitchFamily="18" charset="0"/>
                <a:cs typeface="Times New Roman" pitchFamily="18" charset="0"/>
              </a:rPr>
              <a:t>Школа безопасности для детей 2-3 лет</a:t>
            </a:r>
            <a:r>
              <a:rPr lang="ru-RU" sz="2800" b="1" i="1" dirty="0" smtClean="0">
                <a:latin typeface="Palatino Linotype" pitchFamily="18" charset="0"/>
                <a:cs typeface="Times New Roman" pitchFamily="18" charset="0"/>
              </a:rPr>
              <a:t/>
            </a:r>
            <a:br>
              <a:rPr lang="ru-RU" sz="2800" b="1" i="1" dirty="0" smtClean="0">
                <a:latin typeface="Palatino Linotype" pitchFamily="18" charset="0"/>
                <a:cs typeface="Times New Roman" pitchFamily="18" charset="0"/>
              </a:rPr>
            </a:br>
            <a:r>
              <a:rPr lang="ru-RU" sz="2800" b="1" dirty="0" smtClean="0">
                <a:latin typeface="Palatino Linotype" pitchFamily="18" charset="0"/>
                <a:cs typeface="Times New Roman" pitchFamily="18" charset="0"/>
              </a:rPr>
              <a:t>Безопасность в доме:</a:t>
            </a:r>
            <a:endParaRPr lang="ru-RU" sz="2800" b="1" dirty="0">
              <a:latin typeface="Palatino Linotype" pitchFamily="18" charset="0"/>
            </a:endParaRPr>
          </a:p>
        </p:txBody>
      </p:sp>
      <p:sp>
        <p:nvSpPr>
          <p:cNvPr id="3" name="Содержимое 2"/>
          <p:cNvSpPr>
            <a:spLocks noGrp="1"/>
          </p:cNvSpPr>
          <p:nvPr>
            <p:ph idx="1"/>
          </p:nvPr>
        </p:nvSpPr>
        <p:spPr>
          <a:xfrm>
            <a:off x="323528" y="1052736"/>
            <a:ext cx="8424936" cy="5544616"/>
          </a:xfrm>
        </p:spPr>
        <p:txBody>
          <a:bodyPr>
            <a:normAutofit fontScale="25000" lnSpcReduction="20000"/>
          </a:bodyPr>
          <a:lstStyle/>
          <a:p>
            <a:pPr algn="ctr">
              <a:buNone/>
            </a:pPr>
            <a:r>
              <a:rPr lang="ru-RU" sz="6400" b="1" u="sng" dirty="0" smtClean="0">
                <a:latin typeface="Palatino Linotype" pitchFamily="18" charset="0"/>
                <a:cs typeface="Times New Roman" pitchFamily="18" charset="0"/>
              </a:rPr>
              <a:t>Электричество</a:t>
            </a:r>
          </a:p>
          <a:p>
            <a:pPr algn="ctr">
              <a:buNone/>
            </a:pPr>
            <a:endParaRPr lang="ru-RU" sz="4800" dirty="0" smtClean="0">
              <a:latin typeface="Palatino Linotype" pitchFamily="18" charset="0"/>
              <a:cs typeface="Times New Roman" pitchFamily="18" charset="0"/>
            </a:endParaRPr>
          </a:p>
          <a:p>
            <a:pPr algn="ctr">
              <a:buNone/>
            </a:pPr>
            <a:r>
              <a:rPr lang="ru-RU" sz="4800" b="1" dirty="0" smtClean="0">
                <a:latin typeface="Palatino Linotype" pitchFamily="18" charset="0"/>
                <a:cs typeface="Times New Roman" pitchFamily="18" charset="0"/>
              </a:rPr>
              <a:t>Едва ли не каждый знает, что трогать вилку электроприборов мокрыми руками нельзя. Но, конечно, правил безопасного обращения с электричеством значительно больше. </a:t>
            </a:r>
          </a:p>
          <a:p>
            <a:pPr algn="ctr">
              <a:buNone/>
            </a:pPr>
            <a:r>
              <a:rPr lang="ru-RU" sz="4800" b="1" dirty="0" smtClean="0">
                <a:latin typeface="Palatino Linotype" pitchFamily="18" charset="0"/>
                <a:cs typeface="Times New Roman" pitchFamily="18" charset="0"/>
              </a:rPr>
              <a:t>Давайте вспомним основные из них, которые помогут уберечь детей от удара током в бытовых условиях. </a:t>
            </a:r>
          </a:p>
          <a:p>
            <a:pPr algn="ctr">
              <a:buNone/>
            </a:pPr>
            <a:endParaRPr lang="ru-RU" sz="4800" b="1" dirty="0" smtClean="0">
              <a:latin typeface="Palatino Linotype" pitchFamily="18" charset="0"/>
              <a:cs typeface="Times New Roman" pitchFamily="18" charset="0"/>
            </a:endParaRPr>
          </a:p>
          <a:p>
            <a:pPr algn="ctr">
              <a:buNone/>
            </a:pPr>
            <a:endParaRPr lang="ru-RU" sz="5600" dirty="0" smtClean="0">
              <a:latin typeface="Palatino Linotype" pitchFamily="18" charset="0"/>
              <a:cs typeface="Times New Roman" pitchFamily="18" charset="0"/>
            </a:endParaRPr>
          </a:p>
          <a:p>
            <a:pPr lvl="0"/>
            <a:r>
              <a:rPr lang="ru-RU" sz="5600" dirty="0" smtClean="0">
                <a:latin typeface="Palatino Linotype" pitchFamily="18" charset="0"/>
                <a:cs typeface="Times New Roman" pitchFamily="18" charset="0"/>
              </a:rPr>
              <a:t>Повторимся: </a:t>
            </a:r>
            <a:r>
              <a:rPr lang="ru-RU" sz="5600" b="1" dirty="0" smtClean="0">
                <a:latin typeface="Palatino Linotype" pitchFamily="18" charset="0"/>
                <a:cs typeface="Times New Roman" pitchFamily="18" charset="0"/>
              </a:rPr>
              <a:t>не трогайте технику, включенную в сеть, мокрыми руками, а также, если стоите на мокром полу.</a:t>
            </a:r>
          </a:p>
          <a:p>
            <a:pPr lvl="0"/>
            <a:endParaRPr lang="ru-RU" sz="5600" dirty="0" smtClean="0">
              <a:latin typeface="Palatino Linotype" pitchFamily="18" charset="0"/>
              <a:cs typeface="Times New Roman" pitchFamily="18" charset="0"/>
            </a:endParaRPr>
          </a:p>
          <a:p>
            <a:pPr lvl="0"/>
            <a:r>
              <a:rPr lang="ru-RU" sz="5600" b="1" dirty="0" smtClean="0">
                <a:latin typeface="Palatino Linotype" pitchFamily="18" charset="0"/>
                <a:cs typeface="Times New Roman" pitchFamily="18" charset="0"/>
              </a:rPr>
              <a:t>Не пользуйтесь </a:t>
            </a:r>
            <a:r>
              <a:rPr lang="ru-RU" sz="5600" b="1" dirty="0" err="1" smtClean="0">
                <a:latin typeface="Palatino Linotype" pitchFamily="18" charset="0"/>
                <a:cs typeface="Times New Roman" pitchFamily="18" charset="0"/>
              </a:rPr>
              <a:t>девайсами</a:t>
            </a:r>
            <a:r>
              <a:rPr lang="ru-RU" sz="5600" b="1" dirty="0" smtClean="0">
                <a:latin typeface="Palatino Linotype" pitchFamily="18" charset="0"/>
                <a:cs typeface="Times New Roman" pitchFamily="18" charset="0"/>
              </a:rPr>
              <a:t>, стоящими на зарядке.</a:t>
            </a:r>
            <a:r>
              <a:rPr lang="ru-RU" sz="5600" dirty="0" smtClean="0">
                <a:latin typeface="Palatino Linotype" pitchFamily="18" charset="0"/>
                <a:cs typeface="Times New Roman" pitchFamily="18" charset="0"/>
              </a:rPr>
              <a:t> Мы знаем, как может манить принятие теплой ванны с одновременным просмотром любимого сериала, </a:t>
            </a:r>
            <a:r>
              <a:rPr lang="ru-RU" sz="5600" dirty="0" err="1" smtClean="0">
                <a:latin typeface="Palatino Linotype" pitchFamily="18" charset="0"/>
                <a:cs typeface="Times New Roman" pitchFamily="18" charset="0"/>
              </a:rPr>
              <a:t>блога</a:t>
            </a:r>
            <a:r>
              <a:rPr lang="ru-RU" sz="5600" dirty="0" smtClean="0">
                <a:latin typeface="Palatino Linotype" pitchFamily="18" charset="0"/>
                <a:cs typeface="Times New Roman" pitchFamily="18" charset="0"/>
              </a:rPr>
              <a:t> на смартфоне или планшете. Но, пожалуйста, никогда не берите с собой в ванну устройство, подключенное к розетке. Ежегодно при таких обстоятельствах умирают люди.</a:t>
            </a:r>
          </a:p>
          <a:p>
            <a:pPr lvl="0"/>
            <a:endParaRPr lang="ru-RU" sz="5600" dirty="0" smtClean="0">
              <a:latin typeface="Palatino Linotype" pitchFamily="18" charset="0"/>
              <a:cs typeface="Times New Roman" pitchFamily="18" charset="0"/>
            </a:endParaRPr>
          </a:p>
          <a:p>
            <a:pPr lvl="0"/>
            <a:r>
              <a:rPr lang="ru-RU" sz="5600" b="1" dirty="0" smtClean="0">
                <a:latin typeface="Palatino Linotype" pitchFamily="18" charset="0"/>
                <a:cs typeface="Times New Roman" pitchFamily="18" charset="0"/>
              </a:rPr>
              <a:t>Не прикасайтесь к водопроводным кранам, системе канализации, если в руках прибор, включенный в розетку.</a:t>
            </a:r>
          </a:p>
          <a:p>
            <a:pPr lvl="0">
              <a:buNone/>
            </a:pPr>
            <a:endParaRPr lang="ru-RU" sz="5600" dirty="0" smtClean="0">
              <a:latin typeface="Palatino Linotype" pitchFamily="18" charset="0"/>
              <a:cs typeface="Times New Roman" pitchFamily="18" charset="0"/>
            </a:endParaRPr>
          </a:p>
          <a:p>
            <a:pPr lvl="0"/>
            <a:r>
              <a:rPr lang="ru-RU" sz="5600" b="1" dirty="0" smtClean="0">
                <a:latin typeface="Palatino Linotype" pitchFamily="18" charset="0"/>
                <a:cs typeface="Times New Roman" pitchFamily="18" charset="0"/>
              </a:rPr>
              <a:t>Не тяните за провод, вытаскивая вилку из розетки. </a:t>
            </a:r>
          </a:p>
          <a:p>
            <a:pPr lvl="0">
              <a:buNone/>
            </a:pPr>
            <a:endParaRPr lang="ru-RU" sz="5600" dirty="0" smtClean="0">
              <a:latin typeface="Palatino Linotype" pitchFamily="18" charset="0"/>
              <a:cs typeface="Times New Roman" pitchFamily="18" charset="0"/>
            </a:endParaRPr>
          </a:p>
          <a:p>
            <a:pPr lvl="0"/>
            <a:r>
              <a:rPr lang="ru-RU" sz="5600" b="1" dirty="0" smtClean="0">
                <a:latin typeface="Palatino Linotype" pitchFamily="18" charset="0"/>
                <a:cs typeface="Times New Roman" pitchFamily="18" charset="0"/>
              </a:rPr>
              <a:t>Не тушите водой загоревшиеся провода!</a:t>
            </a:r>
            <a:r>
              <a:rPr lang="ru-RU" sz="5600" dirty="0" smtClean="0">
                <a:latin typeface="Palatino Linotype" pitchFamily="18" charset="0"/>
                <a:cs typeface="Times New Roman" pitchFamily="18" charset="0"/>
              </a:rPr>
              <a:t> </a:t>
            </a:r>
          </a:p>
          <a:p>
            <a:pPr lvl="0">
              <a:buNone/>
            </a:pPr>
            <a:r>
              <a:rPr lang="ru-RU" sz="5600" dirty="0" smtClean="0">
                <a:latin typeface="Palatino Linotype" pitchFamily="18" charset="0"/>
                <a:cs typeface="Times New Roman" pitchFamily="18" charset="0"/>
              </a:rPr>
              <a:t>        Тушить можно только материалами, не проводящими ток: брезентом,                                   песком, землей. </a:t>
            </a:r>
          </a:p>
          <a:p>
            <a:pPr lvl="0">
              <a:buNone/>
            </a:pPr>
            <a:endParaRPr lang="ru-RU" sz="4800" dirty="0" smtClean="0">
              <a:latin typeface="Palatino Linotype" pitchFamily="18" charset="0"/>
              <a:cs typeface="Times New Roman" pitchFamily="18" charset="0"/>
            </a:endParaRPr>
          </a:p>
          <a:p>
            <a:pPr lvl="0">
              <a:buNone/>
            </a:pPr>
            <a:endParaRPr lang="ru-RU" sz="4800" dirty="0" smtClean="0">
              <a:latin typeface="Times New Roman" pitchFamily="18" charset="0"/>
              <a:cs typeface="Times New Roman" pitchFamily="18" charset="0"/>
            </a:endParaRPr>
          </a:p>
          <a:p>
            <a:pPr algn="ctr">
              <a:buNone/>
            </a:pPr>
            <a:endParaRPr lang="ru-RU" sz="4800" b="1" dirty="0" smtClean="0"/>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1672500150_flomaster-club-p-elektrichestvo-risunok-dlya-detei-instagra-3.jpg"/>
          <p:cNvPicPr>
            <a:picLocks noChangeAspect="1"/>
          </p:cNvPicPr>
          <p:nvPr/>
        </p:nvPicPr>
        <p:blipFill>
          <a:blip r:embed="rId2" cstate="print"/>
          <a:stretch>
            <a:fillRect/>
          </a:stretch>
        </p:blipFill>
        <p:spPr>
          <a:xfrm>
            <a:off x="6516216" y="4509120"/>
            <a:ext cx="2496802" cy="2348880"/>
          </a:xfrm>
          <a:prstGeom prst="rect">
            <a:avLst/>
          </a:prstGeom>
        </p:spPr>
      </p:pic>
      <p:sp>
        <p:nvSpPr>
          <p:cNvPr id="2" name="Заголовок 1"/>
          <p:cNvSpPr>
            <a:spLocks noGrp="1"/>
          </p:cNvSpPr>
          <p:nvPr>
            <p:ph type="title"/>
          </p:nvPr>
        </p:nvSpPr>
        <p:spPr>
          <a:xfrm>
            <a:off x="539552" y="0"/>
            <a:ext cx="8229600" cy="1143000"/>
          </a:xfrm>
        </p:spPr>
        <p:txBody>
          <a:bodyPr>
            <a:normAutofit/>
          </a:bodyPr>
          <a:lstStyle/>
          <a:p>
            <a:r>
              <a:rPr lang="ru-RU" sz="2800" i="1" dirty="0" smtClean="0">
                <a:latin typeface="Palatino Linotype" pitchFamily="18" charset="0"/>
                <a:cs typeface="Times New Roman" pitchFamily="18" charset="0"/>
              </a:rPr>
              <a:t>Школа безопасности для детей 2-3 лет</a:t>
            </a:r>
            <a:r>
              <a:rPr lang="ru-RU" sz="2800" b="1" i="1" dirty="0" smtClean="0">
                <a:latin typeface="Palatino Linotype" pitchFamily="18" charset="0"/>
                <a:cs typeface="Times New Roman" pitchFamily="18" charset="0"/>
              </a:rPr>
              <a:t/>
            </a:r>
            <a:br>
              <a:rPr lang="ru-RU" sz="2800" b="1" i="1" dirty="0" smtClean="0">
                <a:latin typeface="Palatino Linotype" pitchFamily="18" charset="0"/>
                <a:cs typeface="Times New Roman" pitchFamily="18" charset="0"/>
              </a:rPr>
            </a:br>
            <a:r>
              <a:rPr lang="ru-RU" sz="2000" b="1" u="sng" dirty="0" smtClean="0">
                <a:latin typeface="Palatino Linotype" pitchFamily="18" charset="0"/>
                <a:cs typeface="Times New Roman" pitchFamily="18" charset="0"/>
              </a:rPr>
              <a:t>Безопасность в доме:</a:t>
            </a:r>
            <a:endParaRPr lang="ru-RU" sz="2000" u="sng" dirty="0"/>
          </a:p>
        </p:txBody>
      </p:sp>
      <p:sp>
        <p:nvSpPr>
          <p:cNvPr id="3" name="Содержимое 2"/>
          <p:cNvSpPr>
            <a:spLocks noGrp="1"/>
          </p:cNvSpPr>
          <p:nvPr>
            <p:ph idx="1"/>
          </p:nvPr>
        </p:nvSpPr>
        <p:spPr>
          <a:xfrm>
            <a:off x="467544" y="1196752"/>
            <a:ext cx="8208912" cy="5184576"/>
          </a:xfrm>
        </p:spPr>
        <p:txBody>
          <a:bodyPr>
            <a:normAutofit fontScale="47500" lnSpcReduction="20000"/>
          </a:bodyPr>
          <a:lstStyle/>
          <a:p>
            <a:pPr lvl="0"/>
            <a:r>
              <a:rPr lang="ru-RU" b="1" dirty="0" smtClean="0">
                <a:latin typeface="Palatino Linotype" pitchFamily="18" charset="0"/>
                <a:cs typeface="Times New Roman" pitchFamily="18" charset="0"/>
              </a:rPr>
              <a:t>Не пользуйтесь электроприборами, которые искрят.</a:t>
            </a:r>
          </a:p>
          <a:p>
            <a:pPr lvl="0">
              <a:buNone/>
            </a:pPr>
            <a:endParaRPr lang="ru-RU" dirty="0" smtClean="0">
              <a:latin typeface="Palatino Linotype" pitchFamily="18" charset="0"/>
              <a:cs typeface="Times New Roman" pitchFamily="18" charset="0"/>
            </a:endParaRPr>
          </a:p>
          <a:p>
            <a:pPr lvl="0"/>
            <a:r>
              <a:rPr lang="ru-RU" b="1" dirty="0" smtClean="0">
                <a:latin typeface="Palatino Linotype" pitchFamily="18" charset="0"/>
                <a:cs typeface="Times New Roman" pitchFamily="18" charset="0"/>
              </a:rPr>
              <a:t>Не подключайте к сети электропитания приборы с поврежденными проводами. Регулярно проверяйте технику на отсутствие подобных повреждений.</a:t>
            </a:r>
          </a:p>
          <a:p>
            <a:pPr lvl="0"/>
            <a:endParaRPr lang="ru-RU" b="1" dirty="0" smtClean="0">
              <a:latin typeface="Palatino Linotype" pitchFamily="18" charset="0"/>
              <a:cs typeface="Times New Roman" pitchFamily="18" charset="0"/>
            </a:endParaRPr>
          </a:p>
          <a:p>
            <a:pPr lvl="0"/>
            <a:r>
              <a:rPr lang="ru-RU" b="1" dirty="0" smtClean="0">
                <a:latin typeface="Palatino Linotype" pitchFamily="18" charset="0"/>
                <a:cs typeface="Times New Roman" pitchFamily="18" charset="0"/>
              </a:rPr>
              <a:t>Постарайтесь прятать кабели и провода в короба, плинтуса.</a:t>
            </a:r>
            <a:r>
              <a:rPr lang="ru-RU" dirty="0" smtClean="0">
                <a:latin typeface="Palatino Linotype" pitchFamily="18" charset="0"/>
                <a:cs typeface="Times New Roman" pitchFamily="18" charset="0"/>
              </a:rPr>
              <a:t> Как минимум, </a:t>
            </a:r>
            <a:r>
              <a:rPr lang="ru-RU" b="1" dirty="0" smtClean="0">
                <a:latin typeface="Palatino Linotype" pitchFamily="18" charset="0"/>
                <a:cs typeface="Times New Roman" pitchFamily="18" charset="0"/>
              </a:rPr>
              <a:t>сматывайте и закрепляйте их, чтобы не спотыкаться, не повреждать их ножками тех же стульев.</a:t>
            </a:r>
            <a:r>
              <a:rPr lang="ru-RU" dirty="0" smtClean="0">
                <a:latin typeface="Palatino Linotype" pitchFamily="18" charset="0"/>
                <a:cs typeface="Times New Roman" pitchFamily="18" charset="0"/>
              </a:rPr>
              <a:t> </a:t>
            </a:r>
            <a:r>
              <a:rPr lang="ru-RU" dirty="0" err="1" smtClean="0">
                <a:latin typeface="Palatino Linotype" pitchFamily="18" charset="0"/>
                <a:cs typeface="Times New Roman" pitchFamily="18" charset="0"/>
              </a:rPr>
              <a:t>Изолентой</a:t>
            </a:r>
            <a:r>
              <a:rPr lang="ru-RU" dirty="0" smtClean="0">
                <a:latin typeface="Palatino Linotype" pitchFamily="18" charset="0"/>
                <a:cs typeface="Times New Roman" pitchFamily="18" charset="0"/>
              </a:rPr>
              <a:t> можно зафиксировать их на плинтусах, протянув вдоль стен. Да, этот вариант не про красоту (и далеко не идеальный), но точно лучше, чем провода, разбросанные по полу. </a:t>
            </a:r>
          </a:p>
          <a:p>
            <a:pPr lvl="0"/>
            <a:endParaRPr lang="ru-RU" dirty="0" smtClean="0">
              <a:latin typeface="Palatino Linotype" pitchFamily="18" charset="0"/>
              <a:cs typeface="Times New Roman" pitchFamily="18" charset="0"/>
            </a:endParaRPr>
          </a:p>
          <a:p>
            <a:pPr lvl="0"/>
            <a:r>
              <a:rPr lang="ru-RU" b="1" dirty="0" smtClean="0">
                <a:latin typeface="Palatino Linotype" pitchFamily="18" charset="0"/>
                <a:cs typeface="Times New Roman" pitchFamily="18" charset="0"/>
              </a:rPr>
              <a:t>Если в доме есть маленькие дети, по возможности используйте розетки со шторками или с поворотным механизмом. </a:t>
            </a:r>
            <a:endParaRPr lang="ru-RU" dirty="0" smtClean="0">
              <a:latin typeface="Palatino Linotype" pitchFamily="18" charset="0"/>
              <a:cs typeface="Times New Roman" pitchFamily="18" charset="0"/>
            </a:endParaRPr>
          </a:p>
          <a:p>
            <a:pPr lvl="0">
              <a:buNone/>
            </a:pPr>
            <a:endParaRPr lang="ru-RU" dirty="0" smtClean="0">
              <a:latin typeface="Palatino Linotype" pitchFamily="18" charset="0"/>
              <a:cs typeface="Times New Roman" pitchFamily="18" charset="0"/>
            </a:endParaRPr>
          </a:p>
          <a:p>
            <a:pPr lvl="0"/>
            <a:r>
              <a:rPr lang="ru-RU" b="1" dirty="0" smtClean="0">
                <a:latin typeface="Palatino Linotype" pitchFamily="18" charset="0"/>
                <a:cs typeface="Times New Roman" pitchFamily="18" charset="0"/>
              </a:rPr>
              <a:t>Контролируйте, чтобы при использовании провода электроприборов не перетирались, не перегибались.</a:t>
            </a:r>
          </a:p>
          <a:p>
            <a:pPr lvl="0">
              <a:buNone/>
            </a:pPr>
            <a:endParaRPr lang="ru-RU" dirty="0" smtClean="0">
              <a:latin typeface="Palatino Linotype" pitchFamily="18" charset="0"/>
              <a:cs typeface="Times New Roman" pitchFamily="18" charset="0"/>
            </a:endParaRPr>
          </a:p>
          <a:p>
            <a:pPr lvl="0"/>
            <a:r>
              <a:rPr lang="ru-RU" b="1" dirty="0" smtClean="0">
                <a:latin typeface="Palatino Linotype" pitchFamily="18" charset="0"/>
                <a:cs typeface="Times New Roman" pitchFamily="18" charset="0"/>
              </a:rPr>
              <a:t>Не белите и не красьте провода и кабели. </a:t>
            </a:r>
          </a:p>
          <a:p>
            <a:pPr lvl="0">
              <a:buNone/>
            </a:pPr>
            <a:r>
              <a:rPr lang="ru-RU" b="1" dirty="0" smtClean="0">
                <a:latin typeface="Palatino Linotype" pitchFamily="18" charset="0"/>
                <a:cs typeface="Times New Roman" pitchFamily="18" charset="0"/>
              </a:rPr>
              <a:t>       </a:t>
            </a:r>
            <a:r>
              <a:rPr lang="ru-RU" dirty="0" smtClean="0">
                <a:latin typeface="Palatino Linotype" pitchFamily="18" charset="0"/>
                <a:cs typeface="Times New Roman" pitchFamily="18" charset="0"/>
              </a:rPr>
              <a:t>На них могут быть микроповреждения, которые не заметить,                                                 не приглядываясь.</a:t>
            </a:r>
          </a:p>
          <a:p>
            <a:pPr lvl="0"/>
            <a:endParaRPr lang="ru-RU" dirty="0" smtClean="0">
              <a:latin typeface="Palatino Linotype" pitchFamily="18" charset="0"/>
              <a:cs typeface="Times New Roman" pitchFamily="18" charset="0"/>
            </a:endParaRP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1672500150_flomaster-club-p-elektrichestvo-risunok-dlya-detei-instagra-3.jpg"/>
          <p:cNvPicPr>
            <a:picLocks noChangeAspect="1"/>
          </p:cNvPicPr>
          <p:nvPr/>
        </p:nvPicPr>
        <p:blipFill>
          <a:blip r:embed="rId2" cstate="print"/>
          <a:stretch>
            <a:fillRect/>
          </a:stretch>
        </p:blipFill>
        <p:spPr>
          <a:xfrm>
            <a:off x="6516216" y="4293096"/>
            <a:ext cx="2492816" cy="2345130"/>
          </a:xfrm>
          <a:prstGeom prst="rect">
            <a:avLst/>
          </a:prstGeom>
        </p:spPr>
      </p:pic>
      <p:sp>
        <p:nvSpPr>
          <p:cNvPr id="2" name="Заголовок 1"/>
          <p:cNvSpPr>
            <a:spLocks noGrp="1"/>
          </p:cNvSpPr>
          <p:nvPr>
            <p:ph type="title"/>
          </p:nvPr>
        </p:nvSpPr>
        <p:spPr>
          <a:xfrm>
            <a:off x="467544" y="116632"/>
            <a:ext cx="8229600" cy="1143000"/>
          </a:xfrm>
        </p:spPr>
        <p:txBody>
          <a:bodyPr>
            <a:normAutofit fontScale="90000"/>
          </a:bodyPr>
          <a:lstStyle/>
          <a:p>
            <a:r>
              <a:rPr lang="ru-RU" sz="2800" b="1" i="1" dirty="0" smtClean="0">
                <a:latin typeface="Palatino Linotype" pitchFamily="18" charset="0"/>
                <a:cs typeface="Times New Roman" pitchFamily="18" charset="0"/>
              </a:rPr>
              <a:t>Школа безопасности для детей 2-3 лет</a:t>
            </a:r>
            <a:br>
              <a:rPr lang="ru-RU" sz="2800" b="1" i="1" dirty="0" smtClean="0">
                <a:latin typeface="Palatino Linotype" pitchFamily="18" charset="0"/>
                <a:cs typeface="Times New Roman" pitchFamily="18" charset="0"/>
              </a:rPr>
            </a:br>
            <a:r>
              <a:rPr lang="ru-RU" sz="2800" b="1" i="1" dirty="0" smtClean="0">
                <a:latin typeface="Palatino Linotype" pitchFamily="18" charset="0"/>
                <a:cs typeface="Times New Roman" pitchFamily="18" charset="0"/>
              </a:rPr>
              <a:t/>
            </a:r>
            <a:br>
              <a:rPr lang="ru-RU" sz="2800" b="1" i="1" dirty="0" smtClean="0">
                <a:latin typeface="Palatino Linotype" pitchFamily="18" charset="0"/>
                <a:cs typeface="Times New Roman" pitchFamily="18" charset="0"/>
              </a:rPr>
            </a:br>
            <a:r>
              <a:rPr lang="ru-RU" sz="2000" b="1" u="sng" dirty="0" smtClean="0">
                <a:latin typeface="Palatino Linotype" pitchFamily="18" charset="0"/>
                <a:cs typeface="Times New Roman" pitchFamily="18" charset="0"/>
              </a:rPr>
              <a:t>Безопасность в доме:</a:t>
            </a:r>
            <a:endParaRPr lang="ru-RU" sz="2000" b="1" u="sng" dirty="0">
              <a:latin typeface="Palatino Linotype" pitchFamily="18" charset="0"/>
            </a:endParaRPr>
          </a:p>
        </p:txBody>
      </p:sp>
      <p:sp>
        <p:nvSpPr>
          <p:cNvPr id="3" name="Содержимое 2"/>
          <p:cNvSpPr>
            <a:spLocks noGrp="1"/>
          </p:cNvSpPr>
          <p:nvPr>
            <p:ph idx="1"/>
          </p:nvPr>
        </p:nvSpPr>
        <p:spPr>
          <a:xfrm>
            <a:off x="467544" y="1052736"/>
            <a:ext cx="8229600" cy="5328592"/>
          </a:xfrm>
        </p:spPr>
        <p:txBody>
          <a:bodyPr>
            <a:normAutofit fontScale="25000" lnSpcReduction="20000"/>
          </a:bodyPr>
          <a:lstStyle/>
          <a:p>
            <a:pPr lvl="0">
              <a:buNone/>
            </a:pPr>
            <a:endParaRPr lang="ru-RU" sz="4800" dirty="0" smtClean="0">
              <a:latin typeface="Palatino Linotype" pitchFamily="18" charset="0"/>
              <a:cs typeface="Times New Roman" pitchFamily="18" charset="0"/>
            </a:endParaRPr>
          </a:p>
          <a:p>
            <a:pPr lvl="0"/>
            <a:endParaRPr lang="ru-RU" sz="4800" b="1" dirty="0" smtClean="0">
              <a:latin typeface="Palatino Linotype" pitchFamily="18" charset="0"/>
              <a:cs typeface="Times New Roman" pitchFamily="18" charset="0"/>
            </a:endParaRPr>
          </a:p>
          <a:p>
            <a:pPr lvl="0"/>
            <a:r>
              <a:rPr lang="ru-RU" sz="5600" b="1" dirty="0" smtClean="0">
                <a:latin typeface="Palatino Linotype" pitchFamily="18" charset="0"/>
                <a:cs typeface="Times New Roman" pitchFamily="18" charset="0"/>
              </a:rPr>
              <a:t>Не подключайте к сети электропитания приборы с поврежденными проводами. Регулярно проверяйте технику на отсутствие подобных повреждений.</a:t>
            </a:r>
          </a:p>
          <a:p>
            <a:pPr lvl="0"/>
            <a:endParaRPr lang="ru-RU" sz="5600" dirty="0" smtClean="0">
              <a:latin typeface="Palatino Linotype" pitchFamily="18" charset="0"/>
              <a:cs typeface="Times New Roman" pitchFamily="18" charset="0"/>
            </a:endParaRPr>
          </a:p>
          <a:p>
            <a:pPr lvl="0"/>
            <a:r>
              <a:rPr lang="ru-RU" sz="5600" b="1" dirty="0" smtClean="0">
                <a:latin typeface="Palatino Linotype" pitchFamily="18" charset="0"/>
                <a:cs typeface="Times New Roman" pitchFamily="18" charset="0"/>
              </a:rPr>
              <a:t>Постарайтесь прятать кабели и провода в короба, плинтуса.</a:t>
            </a:r>
            <a:r>
              <a:rPr lang="ru-RU" sz="5600" dirty="0" smtClean="0">
                <a:latin typeface="Palatino Linotype" pitchFamily="18" charset="0"/>
                <a:cs typeface="Times New Roman" pitchFamily="18" charset="0"/>
              </a:rPr>
              <a:t> Как минимум, </a:t>
            </a:r>
            <a:r>
              <a:rPr lang="ru-RU" sz="5600" b="1" dirty="0" smtClean="0">
                <a:latin typeface="Palatino Linotype" pitchFamily="18" charset="0"/>
                <a:cs typeface="Times New Roman" pitchFamily="18" charset="0"/>
              </a:rPr>
              <a:t>сматывайте и закрепляйте их, чтобы не спотыкаться, не повреждать их ножками тех же стульев.</a:t>
            </a:r>
            <a:r>
              <a:rPr lang="ru-RU" sz="5600" dirty="0" smtClean="0">
                <a:latin typeface="Palatino Linotype" pitchFamily="18" charset="0"/>
                <a:cs typeface="Times New Roman" pitchFamily="18" charset="0"/>
              </a:rPr>
              <a:t> </a:t>
            </a:r>
            <a:r>
              <a:rPr lang="ru-RU" sz="5600" dirty="0" err="1" smtClean="0">
                <a:latin typeface="Palatino Linotype" pitchFamily="18" charset="0"/>
                <a:cs typeface="Times New Roman" pitchFamily="18" charset="0"/>
              </a:rPr>
              <a:t>Изолентой</a:t>
            </a:r>
            <a:r>
              <a:rPr lang="ru-RU" sz="5600" dirty="0" smtClean="0">
                <a:latin typeface="Palatino Linotype" pitchFamily="18" charset="0"/>
                <a:cs typeface="Times New Roman" pitchFamily="18" charset="0"/>
              </a:rPr>
              <a:t> можно зафиксировать их на плинтусах, протянув вдоль стен. Да, этот вариант не про красоту (и далеко не идеальный), но точно лучше, чем провода, разбросанные по полу. </a:t>
            </a:r>
          </a:p>
          <a:p>
            <a:pPr lvl="0"/>
            <a:endParaRPr lang="ru-RU" sz="5600" dirty="0" smtClean="0">
              <a:latin typeface="Palatino Linotype" pitchFamily="18" charset="0"/>
              <a:cs typeface="Times New Roman" pitchFamily="18" charset="0"/>
            </a:endParaRPr>
          </a:p>
          <a:p>
            <a:pPr lvl="0"/>
            <a:r>
              <a:rPr lang="ru-RU" sz="5600" b="1" dirty="0" smtClean="0">
                <a:latin typeface="Palatino Linotype" pitchFamily="18" charset="0"/>
                <a:cs typeface="Times New Roman" pitchFamily="18" charset="0"/>
              </a:rPr>
              <a:t>Если в доме есть маленькие дети, по возможности используйте розетки со шторками или с поворотным механизмом. </a:t>
            </a:r>
            <a:r>
              <a:rPr lang="ru-RU" sz="5600" dirty="0" smtClean="0">
                <a:latin typeface="Palatino Linotype" pitchFamily="18" charset="0"/>
                <a:cs typeface="Times New Roman" pitchFamily="18" charset="0"/>
              </a:rPr>
              <a:t>Такой механизм работает следующим образом: когда в розетку ничего не вставлено, она находится в заблокированном состоянии. Чтобы активировать ее, нужно вставить вилку в оба отверстия и повернуть: в таком положении отверстия защитного механизма совпадают с внутренними отверстиями. Затем получится до конца воткнуть вилку, обеспечить подачу тока. Если розетки уже установлены, а менять их не входило в ваши планы, тогда обзаведитесь заглушками.</a:t>
            </a:r>
          </a:p>
          <a:p>
            <a:pPr lvl="0"/>
            <a:endParaRPr lang="ru-RU" sz="5600" dirty="0" smtClean="0">
              <a:latin typeface="Palatino Linotype" pitchFamily="18" charset="0"/>
              <a:cs typeface="Times New Roman" pitchFamily="18" charset="0"/>
            </a:endParaRPr>
          </a:p>
          <a:p>
            <a:pPr lvl="0"/>
            <a:r>
              <a:rPr lang="ru-RU" sz="5600" b="1" dirty="0" smtClean="0">
                <a:latin typeface="Palatino Linotype" pitchFamily="18" charset="0"/>
                <a:cs typeface="Times New Roman" pitchFamily="18" charset="0"/>
              </a:rPr>
              <a:t>Контролируйте, чтобы при использовании провода электроприборов                                      не перетирались, не перегибались. </a:t>
            </a:r>
          </a:p>
          <a:p>
            <a:pPr lvl="0"/>
            <a:endParaRPr lang="ru-RU" sz="5600" dirty="0" smtClean="0">
              <a:latin typeface="Palatino Linotype" pitchFamily="18" charset="0"/>
              <a:cs typeface="Times New Roman" pitchFamily="18" charset="0"/>
            </a:endParaRPr>
          </a:p>
          <a:p>
            <a:pPr lvl="0"/>
            <a:r>
              <a:rPr lang="ru-RU" sz="5600" b="1" dirty="0" smtClean="0">
                <a:latin typeface="Palatino Linotype" pitchFamily="18" charset="0"/>
                <a:cs typeface="Times New Roman" pitchFamily="18" charset="0"/>
              </a:rPr>
              <a:t>Не белите и не красьте провода и кабели. </a:t>
            </a:r>
            <a:r>
              <a:rPr lang="ru-RU" sz="5600" dirty="0" smtClean="0">
                <a:latin typeface="Palatino Linotype" pitchFamily="18" charset="0"/>
                <a:cs typeface="Times New Roman" pitchFamily="18" charset="0"/>
              </a:rPr>
              <a:t>На них могут быть микроповреждения, которые не заметить, не приглядываясь.</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72ql_s9nz_220117.jpg"/>
          <p:cNvPicPr>
            <a:picLocks noChangeAspect="1"/>
          </p:cNvPicPr>
          <p:nvPr/>
        </p:nvPicPr>
        <p:blipFill>
          <a:blip r:embed="rId2" cstate="print"/>
          <a:stretch>
            <a:fillRect/>
          </a:stretch>
        </p:blipFill>
        <p:spPr>
          <a:xfrm>
            <a:off x="7020272" y="3658712"/>
            <a:ext cx="1879196" cy="3199288"/>
          </a:xfrm>
          <a:prstGeom prst="rect">
            <a:avLst/>
          </a:prstGeom>
        </p:spPr>
      </p:pic>
      <p:sp>
        <p:nvSpPr>
          <p:cNvPr id="2" name="Заголовок 1"/>
          <p:cNvSpPr>
            <a:spLocks noGrp="1"/>
          </p:cNvSpPr>
          <p:nvPr>
            <p:ph type="title"/>
          </p:nvPr>
        </p:nvSpPr>
        <p:spPr>
          <a:xfrm>
            <a:off x="323528" y="188640"/>
            <a:ext cx="8229600" cy="1143000"/>
          </a:xfrm>
        </p:spPr>
        <p:txBody>
          <a:bodyPr>
            <a:normAutofit/>
          </a:bodyPr>
          <a:lstStyle/>
          <a:p>
            <a:r>
              <a:rPr lang="ru-RU" sz="2800" i="1" dirty="0" smtClean="0">
                <a:latin typeface="Palatino Linotype" pitchFamily="18" charset="0"/>
                <a:cs typeface="Times New Roman" pitchFamily="18" charset="0"/>
              </a:rPr>
              <a:t>Школа безопасности для детей 2-3 лет</a:t>
            </a:r>
            <a:br>
              <a:rPr lang="ru-RU" sz="2800" i="1" dirty="0" smtClean="0">
                <a:latin typeface="Palatino Linotype" pitchFamily="18" charset="0"/>
                <a:cs typeface="Times New Roman" pitchFamily="18" charset="0"/>
              </a:rPr>
            </a:br>
            <a:r>
              <a:rPr lang="ru-RU" sz="2000" b="1" u="sng" dirty="0" smtClean="0">
                <a:latin typeface="Palatino Linotype" pitchFamily="18" charset="0"/>
                <a:cs typeface="Times New Roman" pitchFamily="18" charset="0"/>
              </a:rPr>
              <a:t>Безопасность в доме:</a:t>
            </a:r>
            <a:endParaRPr lang="ru-RU" sz="2000" b="1" u="sng" dirty="0">
              <a:latin typeface="Palatino Linotype" pitchFamily="18" charset="0"/>
            </a:endParaRPr>
          </a:p>
        </p:txBody>
      </p:sp>
      <p:sp>
        <p:nvSpPr>
          <p:cNvPr id="3" name="Содержимое 2"/>
          <p:cNvSpPr>
            <a:spLocks noGrp="1"/>
          </p:cNvSpPr>
          <p:nvPr>
            <p:ph idx="1"/>
          </p:nvPr>
        </p:nvSpPr>
        <p:spPr>
          <a:xfrm>
            <a:off x="395536" y="1196752"/>
            <a:ext cx="7776864" cy="5112568"/>
          </a:xfrm>
        </p:spPr>
        <p:txBody>
          <a:bodyPr>
            <a:normAutofit fontScale="32500" lnSpcReduction="20000"/>
          </a:bodyPr>
          <a:lstStyle/>
          <a:p>
            <a:pPr algn="ctr">
              <a:buNone/>
            </a:pPr>
            <a:r>
              <a:rPr lang="ru-RU" sz="3700" b="1" u="sng" dirty="0" smtClean="0">
                <a:latin typeface="Palatino Linotype" pitchFamily="18" charset="0"/>
              </a:rPr>
              <a:t>Окна</a:t>
            </a:r>
          </a:p>
          <a:p>
            <a:pPr algn="ctr">
              <a:buNone/>
            </a:pPr>
            <a:endParaRPr lang="ru-RU" sz="3700" b="1" u="sng" dirty="0" smtClean="0">
              <a:latin typeface="Palatino Linotype" pitchFamily="18" charset="0"/>
            </a:endParaRPr>
          </a:p>
          <a:p>
            <a:r>
              <a:rPr lang="ru-RU" sz="3700" dirty="0" smtClean="0">
                <a:latin typeface="Palatino Linotype" pitchFamily="18" charset="0"/>
              </a:rPr>
              <a:t>ребенок не может находиться без присмотра в помещении, где открыто настежь окно или есть хоть малейшая вероятность, что ребенок может его самостоятельно открыть;</a:t>
            </a:r>
          </a:p>
          <a:p>
            <a:endParaRPr lang="ru-RU" sz="3700" dirty="0" smtClean="0">
              <a:latin typeface="Palatino Linotype" pitchFamily="18" charset="0"/>
            </a:endParaRPr>
          </a:p>
          <a:p>
            <a:r>
              <a:rPr lang="ru-RU" sz="3700" dirty="0" smtClean="0">
                <a:latin typeface="Palatino Linotype" pitchFamily="18" charset="0"/>
              </a:rPr>
              <a:t>фурнитура окон и сами рамы должны быть исправны, чтобы предупредить их самопроизвольное или слишком легкое открывание ребенком;</a:t>
            </a:r>
          </a:p>
          <a:p>
            <a:endParaRPr lang="ru-RU" sz="3700" dirty="0" smtClean="0">
              <a:latin typeface="Palatino Linotype" pitchFamily="18" charset="0"/>
            </a:endParaRPr>
          </a:p>
          <a:p>
            <a:r>
              <a:rPr lang="ru-RU" sz="3700" dirty="0" smtClean="0">
                <a:latin typeface="Palatino Linotype" pitchFamily="18" charset="0"/>
              </a:rPr>
              <a:t>если оставляете ребенка одного даже на непродолжительное время в помещении, а закрывать окно полностью не хотите, то в случае со стандартными деревянными рамами закройте окно на шпингалеты и снизу, и сверху (не пренебрегайте верхним шпингалетом, так как нижний довольно легко открыть) и откройте форточку;</a:t>
            </a:r>
          </a:p>
          <a:p>
            <a:endParaRPr lang="ru-RU" sz="3700" dirty="0" smtClean="0">
              <a:latin typeface="Palatino Linotype" pitchFamily="18" charset="0"/>
            </a:endParaRPr>
          </a:p>
          <a:p>
            <a:r>
              <a:rPr lang="ru-RU" sz="3700" dirty="0" smtClean="0">
                <a:latin typeface="Palatino Linotype" pitchFamily="18" charset="0"/>
              </a:rPr>
              <a:t>в случае с металлопластиковым окном, поставьте раму в режим «фронтальное проветривание», так как из этого режима маленький ребенок самостоятельно вряд ли сможет открыть окно;</a:t>
            </a:r>
          </a:p>
          <a:p>
            <a:endParaRPr lang="ru-RU" sz="3700" dirty="0" smtClean="0">
              <a:latin typeface="Palatino Linotype" pitchFamily="18" charset="0"/>
            </a:endParaRPr>
          </a:p>
          <a:p>
            <a:r>
              <a:rPr lang="ru-RU" sz="3700" dirty="0" smtClean="0">
                <a:latin typeface="Palatino Linotype" pitchFamily="18" charset="0"/>
              </a:rPr>
              <a:t>нельзя надеяться на режим «</a:t>
            </a:r>
            <a:r>
              <a:rPr lang="ru-RU" sz="3700" dirty="0" err="1" smtClean="0">
                <a:latin typeface="Palatino Linotype" pitchFamily="18" charset="0"/>
              </a:rPr>
              <a:t>микропроветривание</a:t>
            </a:r>
            <a:r>
              <a:rPr lang="ru-RU" sz="3700" dirty="0" smtClean="0">
                <a:latin typeface="Palatino Linotype" pitchFamily="18" charset="0"/>
              </a:rPr>
              <a:t>» на металлопластиковых окнах – из этого режима окно легко открыть, даже случайно дернув за ручку;</a:t>
            </a:r>
          </a:p>
          <a:p>
            <a:endParaRPr lang="ru-RU" sz="3700" dirty="0" smtClean="0">
              <a:latin typeface="Palatino Linotype" pitchFamily="18" charset="0"/>
            </a:endParaRPr>
          </a:p>
          <a:p>
            <a:r>
              <a:rPr lang="ru-RU" sz="3700" dirty="0" smtClean="0">
                <a:latin typeface="Palatino Linotype" pitchFamily="18" charset="0"/>
              </a:rPr>
              <a:t>не пренебрегайте средствами детской защиты на окнах: металлопластиковые окна в доме, где есть ребенок, просто необходимо оборудовать специальными устройствами, блокирующими открывание окна;</a:t>
            </a:r>
          </a:p>
          <a:p>
            <a:endParaRPr lang="ru-RU" sz="3700" dirty="0" smtClean="0">
              <a:latin typeface="Palatino Linotype" pitchFamily="18" charset="0"/>
            </a:endParaRPr>
          </a:p>
          <a:p>
            <a:r>
              <a:rPr lang="ru-RU" sz="3700" dirty="0" smtClean="0">
                <a:latin typeface="Palatino Linotype" pitchFamily="18" charset="0"/>
              </a:rPr>
              <a:t>не ставьте ребенка на подоконник и не поощряйте самостоятельного лазания на него;</a:t>
            </a:r>
          </a:p>
          <a:p>
            <a:endParaRPr lang="ru-RU" sz="3700" dirty="0" smtClean="0">
              <a:latin typeface="Palatino Linotype" pitchFamily="18" charset="0"/>
            </a:endParaRPr>
          </a:p>
          <a:p>
            <a:r>
              <a:rPr lang="ru-RU" sz="3700" dirty="0" smtClean="0">
                <a:latin typeface="Palatino Linotype" pitchFamily="18" charset="0"/>
              </a:rPr>
              <a:t>объясняйте ребенку опасность открытого окна из-за возможного падения.</a:t>
            </a:r>
          </a:p>
          <a:p>
            <a:pPr>
              <a:buNone/>
            </a:pP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TotalTime>
  <Words>709</Words>
  <Application>Microsoft Office PowerPoint</Application>
  <PresentationFormat>Экран (4:3)</PresentationFormat>
  <Paragraphs>257</Paragraphs>
  <Slides>21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Тема Office</vt:lpstr>
      <vt:lpstr>Школа безопасности для родителей и детей</vt:lpstr>
      <vt:lpstr>Школа безопасности для детей 0-1 года  </vt:lpstr>
      <vt:lpstr>Школа безопасности для детей 0-1 года</vt:lpstr>
      <vt:lpstr>Школа безопасности для детей 0-1 года</vt:lpstr>
      <vt:lpstr>Школа безопасности для детей 0-1 года</vt:lpstr>
      <vt:lpstr>Школа безопасности для детей 2-3 лет Безопасность в доме:</vt:lpstr>
      <vt:lpstr>Школа безопасности для детей 2-3 лет Безопасность в доме:</vt:lpstr>
      <vt:lpstr>Школа безопасности для детей 2-3 лет  Безопасность в доме:</vt:lpstr>
      <vt:lpstr>Школа безопасности для детей 2-3 лет Безопасность в доме:</vt:lpstr>
      <vt:lpstr>Школа безопасности для детей 2-3 лет Про безопасность детских площадок </vt:lpstr>
      <vt:lpstr>Школа безопасности для детей 2-3 лет Про безопасность детских площадок</vt:lpstr>
      <vt:lpstr>Школа безопасности для детей 5-7 лет Безопасность дома </vt:lpstr>
      <vt:lpstr>Школа безопасности для детей 5-7 лет Безопасность дома</vt:lpstr>
      <vt:lpstr>Школа безопасности для детей 5-7 лет Правила безопасности в подъезде  </vt:lpstr>
      <vt:lpstr>Школа безопасности для детей 5-7 лет Правила безопасности в лифте </vt:lpstr>
      <vt:lpstr>Школа безопасности для детей 5-7 лет Безопасность в городе</vt:lpstr>
      <vt:lpstr>Школа безопасности для детей 5-7 лет Безопасность в городе</vt:lpstr>
      <vt:lpstr>Школа безопасности для детей 12-17 лет</vt:lpstr>
      <vt:lpstr>Школа безопасности для детей 12-17 лет</vt:lpstr>
      <vt:lpstr>Школа безопасности для детей 12-17 лет Психологическая помощь</vt:lpstr>
      <vt:lpstr>Главные уроки безопасности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Школа безопасности для родителей и детей</dc:title>
  <dc:creator>Администратор</dc:creator>
  <cp:lastModifiedBy>admin</cp:lastModifiedBy>
  <cp:revision>26</cp:revision>
  <dcterms:created xsi:type="dcterms:W3CDTF">2024-08-09T03:36:02Z</dcterms:created>
  <dcterms:modified xsi:type="dcterms:W3CDTF">2024-08-15T08:33:37Z</dcterms:modified>
</cp:coreProperties>
</file>